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8" r:id="rId3"/>
    <p:sldId id="259" r:id="rId4"/>
    <p:sldId id="260" r:id="rId5"/>
    <p:sldId id="261" r:id="rId6"/>
    <p:sldId id="263" r:id="rId7"/>
    <p:sldId id="264" r:id="rId8"/>
    <p:sldId id="266" r:id="rId9"/>
    <p:sldId id="267" r:id="rId10"/>
    <p:sldId id="269" r:id="rId11"/>
    <p:sldId id="270" r:id="rId12"/>
    <p:sldId id="271" r:id="rId13"/>
    <p:sldId id="272" r:id="rId14"/>
    <p:sldId id="273" r:id="rId15"/>
    <p:sldId id="275" r:id="rId16"/>
    <p:sldId id="276" r:id="rId17"/>
    <p:sldId id="277" r:id="rId18"/>
    <p:sldId id="279" r:id="rId19"/>
    <p:sldId id="280" r:id="rId20"/>
    <p:sldId id="282"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2" d="100"/>
          <a:sy n="82" d="100"/>
        </p:scale>
        <p:origin x="-744"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782F3B-F526-4828-AEDC-E41124FA6DEC}" type="datetimeFigureOut">
              <a:rPr lang="ru-RU" smtClean="0"/>
              <a:pPr/>
              <a:t>24.02.2025</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4C2B67-1717-4C31-979E-6CFBD2C5C7A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A4C2B67-1717-4C31-979E-6CFBD2C5C7A3}"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C2A6C45-8CB3-4E46-AB40-7FCB660433F4}" type="datetimeFigureOut">
              <a:rPr lang="ru-RU" smtClean="0"/>
              <a:pPr/>
              <a:t>24.02.2025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1794765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C2A6C45-8CB3-4E46-AB40-7FCB660433F4}" type="datetimeFigureOut">
              <a:rPr lang="ru-RU" smtClean="0"/>
              <a:pPr/>
              <a:t>24.02.2025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3607101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C2A6C45-8CB3-4E46-AB40-7FCB660433F4}" type="datetimeFigureOut">
              <a:rPr lang="ru-RU" smtClean="0"/>
              <a:pPr/>
              <a:t>24.02.2025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138540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C2A6C45-8CB3-4E46-AB40-7FCB660433F4}" type="datetimeFigureOut">
              <a:rPr lang="ru-RU" smtClean="0"/>
              <a:pPr/>
              <a:t>24.02.2025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889609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C2A6C45-8CB3-4E46-AB40-7FCB660433F4}" type="datetimeFigureOut">
              <a:rPr lang="ru-RU" smtClean="0"/>
              <a:pPr/>
              <a:t>24.02.2025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2393110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C2A6C45-8CB3-4E46-AB40-7FCB660433F4}" type="datetimeFigureOut">
              <a:rPr lang="ru-RU" smtClean="0"/>
              <a:pPr/>
              <a:t>24.02.2025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2264986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C2A6C45-8CB3-4E46-AB40-7FCB660433F4}" type="datetimeFigureOut">
              <a:rPr lang="ru-RU" smtClean="0"/>
              <a:pPr/>
              <a:t>24.02.2025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313331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C2A6C45-8CB3-4E46-AB40-7FCB660433F4}" type="datetimeFigureOut">
              <a:rPr lang="ru-RU" smtClean="0"/>
              <a:pPr/>
              <a:t>24.02.2025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4048522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C2A6C45-8CB3-4E46-AB40-7FCB660433F4}" type="datetimeFigureOut">
              <a:rPr lang="ru-RU" smtClean="0"/>
              <a:pPr/>
              <a:t>24.02.2025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4014539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C2A6C45-8CB3-4E46-AB40-7FCB660433F4}" type="datetimeFigureOut">
              <a:rPr lang="ru-RU" smtClean="0"/>
              <a:pPr/>
              <a:t>24.02.2025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68372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C2A6C45-8CB3-4E46-AB40-7FCB660433F4}" type="datetimeFigureOut">
              <a:rPr lang="ru-RU" smtClean="0"/>
              <a:pPr/>
              <a:t>24.02.2025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3309663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2A6C45-8CB3-4E46-AB40-7FCB660433F4}" type="datetimeFigureOut">
              <a:rPr lang="ru-RU" smtClean="0"/>
              <a:pPr/>
              <a:t>24.02.2025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82FB23-1E2F-464E-803A-CF42FD0CF196}" type="slidenum">
              <a:rPr lang="ru-RU" smtClean="0"/>
              <a:pPr/>
              <a:t>‹#›</a:t>
            </a:fld>
            <a:endParaRPr lang="ru-RU"/>
          </a:p>
        </p:txBody>
      </p:sp>
    </p:spTree>
    <p:extLst>
      <p:ext uri="{BB962C8B-B14F-4D97-AF65-F5344CB8AC3E}">
        <p14:creationId xmlns="" xmlns:p14="http://schemas.microsoft.com/office/powerpoint/2010/main" val="11894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korkyt.edu.kz/ru/article/164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korkyt.edu.kz/article/1204" TargetMode="External"/><Relationship Id="rId13" Type="http://schemas.openxmlformats.org/officeDocument/2006/relationships/hyperlink" Target="https://korkyt.edu.kz/article/1624" TargetMode="External"/><Relationship Id="rId3" Type="http://schemas.openxmlformats.org/officeDocument/2006/relationships/hyperlink" Target="https://korkyt.edu.kz/article/964" TargetMode="External"/><Relationship Id="rId7" Type="http://schemas.openxmlformats.org/officeDocument/2006/relationships/hyperlink" Target="https://korkyt.edu.kz/article/987" TargetMode="External"/><Relationship Id="rId12" Type="http://schemas.openxmlformats.org/officeDocument/2006/relationships/hyperlink" Target="https://korkyt.edu.kz/article/1620" TargetMode="External"/><Relationship Id="rId2" Type="http://schemas.openxmlformats.org/officeDocument/2006/relationships/hyperlink" Target="https://korkyt.edu.kz/article/950" TargetMode="External"/><Relationship Id="rId16" Type="http://schemas.openxmlformats.org/officeDocument/2006/relationships/hyperlink" Target="https://korkyt.edu.kz/article/1343" TargetMode="External"/><Relationship Id="rId1" Type="http://schemas.openxmlformats.org/officeDocument/2006/relationships/slideLayout" Target="../slideLayouts/slideLayout2.xml"/><Relationship Id="rId6" Type="http://schemas.openxmlformats.org/officeDocument/2006/relationships/hyperlink" Target="https://korkyt.edu.kz/article/972" TargetMode="External"/><Relationship Id="rId11" Type="http://schemas.openxmlformats.org/officeDocument/2006/relationships/hyperlink" Target="https://korkyt.edu.kz/article/1547" TargetMode="External"/><Relationship Id="rId5" Type="http://schemas.openxmlformats.org/officeDocument/2006/relationships/hyperlink" Target="https://korkyt.edu.kz/article/969" TargetMode="External"/><Relationship Id="rId15" Type="http://schemas.openxmlformats.org/officeDocument/2006/relationships/hyperlink" Target="https://korkyt.edu.kz/article/1688" TargetMode="External"/><Relationship Id="rId10" Type="http://schemas.openxmlformats.org/officeDocument/2006/relationships/hyperlink" Target="https://korkyt.edu.kz/article/1474" TargetMode="External"/><Relationship Id="rId4" Type="http://schemas.openxmlformats.org/officeDocument/2006/relationships/hyperlink" Target="https://korkyt.edu.kz/article/1156" TargetMode="External"/><Relationship Id="rId9" Type="http://schemas.openxmlformats.org/officeDocument/2006/relationships/hyperlink" Target="https://korkyt.edu.kz/article/1408" TargetMode="External"/><Relationship Id="rId14" Type="http://schemas.openxmlformats.org/officeDocument/2006/relationships/hyperlink" Target="https://korkyt.edu.kz/article/1679"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korkyt.edu.kz/article/1547" TargetMode="External"/><Relationship Id="rId13" Type="http://schemas.openxmlformats.org/officeDocument/2006/relationships/hyperlink" Target="https://korkyt.edu.kz/article/1647" TargetMode="External"/><Relationship Id="rId18" Type="http://schemas.openxmlformats.org/officeDocument/2006/relationships/hyperlink" Target="https://korkyt.edu.kz/article/1252" TargetMode="External"/><Relationship Id="rId3" Type="http://schemas.openxmlformats.org/officeDocument/2006/relationships/hyperlink" Target="https://korkyt.edu.kz/article/1204" TargetMode="External"/><Relationship Id="rId7" Type="http://schemas.openxmlformats.org/officeDocument/2006/relationships/hyperlink" Target="https://korkyt.edu.kz/article/1156" TargetMode="External"/><Relationship Id="rId12" Type="http://schemas.openxmlformats.org/officeDocument/2006/relationships/hyperlink" Target="https://korkyt.edu.kz/article/1622" TargetMode="External"/><Relationship Id="rId17" Type="http://schemas.openxmlformats.org/officeDocument/2006/relationships/hyperlink" Target="https://korkyt.edu.kz/article/1575" TargetMode="External"/><Relationship Id="rId2" Type="http://schemas.openxmlformats.org/officeDocument/2006/relationships/hyperlink" Target="https://korkyt.edu.kz/article/972" TargetMode="External"/><Relationship Id="rId16" Type="http://schemas.openxmlformats.org/officeDocument/2006/relationships/hyperlink" Target="https://korkyt.edu.kz/article/1605" TargetMode="External"/><Relationship Id="rId1" Type="http://schemas.openxmlformats.org/officeDocument/2006/relationships/slideLayout" Target="../slideLayouts/slideLayout2.xml"/><Relationship Id="rId6" Type="http://schemas.openxmlformats.org/officeDocument/2006/relationships/hyperlink" Target="https://korkyt.edu.kz/article/987" TargetMode="External"/><Relationship Id="rId11" Type="http://schemas.openxmlformats.org/officeDocument/2006/relationships/hyperlink" Target="https://korkyt.edu.kz/article/1535" TargetMode="External"/><Relationship Id="rId5" Type="http://schemas.openxmlformats.org/officeDocument/2006/relationships/hyperlink" Target="https://korkyt.edu.kz/article/969" TargetMode="External"/><Relationship Id="rId15" Type="http://schemas.openxmlformats.org/officeDocument/2006/relationships/hyperlink" Target="https://korkyt.edu.kz/article/1693" TargetMode="External"/><Relationship Id="rId10" Type="http://schemas.openxmlformats.org/officeDocument/2006/relationships/hyperlink" Target="https://korkyt.edu.kz/article/1449" TargetMode="External"/><Relationship Id="rId4" Type="http://schemas.openxmlformats.org/officeDocument/2006/relationships/hyperlink" Target="https://korkyt.edu.kz/article/1624" TargetMode="External"/><Relationship Id="rId9" Type="http://schemas.openxmlformats.org/officeDocument/2006/relationships/hyperlink" Target="https://korkyt.edu.kz/article/1688" TargetMode="External"/><Relationship Id="rId14" Type="http://schemas.openxmlformats.org/officeDocument/2006/relationships/hyperlink" Target="https://korkyt.edu.kz/article/1672"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korkyt.edu.kz/article/1176" TargetMode="External"/><Relationship Id="rId13" Type="http://schemas.openxmlformats.org/officeDocument/2006/relationships/hyperlink" Target="https://korkyt.edu.kz/article/1614" TargetMode="External"/><Relationship Id="rId18" Type="http://schemas.openxmlformats.org/officeDocument/2006/relationships/hyperlink" Target="https://korkyt.edu.kz/article/1596" TargetMode="External"/><Relationship Id="rId3" Type="http://schemas.openxmlformats.org/officeDocument/2006/relationships/hyperlink" Target="https://korkyt.edu.kz/article/1159" TargetMode="External"/><Relationship Id="rId7" Type="http://schemas.openxmlformats.org/officeDocument/2006/relationships/hyperlink" Target="https://korkyt.edu.kz/article/1171" TargetMode="External"/><Relationship Id="rId12" Type="http://schemas.openxmlformats.org/officeDocument/2006/relationships/hyperlink" Target="https://korkyt.edu.kz/article/1692" TargetMode="External"/><Relationship Id="rId17" Type="http://schemas.openxmlformats.org/officeDocument/2006/relationships/hyperlink" Target="https://korkyt.edu.kz/article/1606" TargetMode="External"/><Relationship Id="rId2" Type="http://schemas.openxmlformats.org/officeDocument/2006/relationships/hyperlink" Target="https://korkyt.edu.kz/article/1151" TargetMode="External"/><Relationship Id="rId16" Type="http://schemas.openxmlformats.org/officeDocument/2006/relationships/hyperlink" Target="https://korkyt.edu.kz/article/1664" TargetMode="External"/><Relationship Id="rId20" Type="http://schemas.openxmlformats.org/officeDocument/2006/relationships/hyperlink" Target="https://korkyt.edu.kz/article/1547" TargetMode="External"/><Relationship Id="rId1" Type="http://schemas.openxmlformats.org/officeDocument/2006/relationships/slideLayout" Target="../slideLayouts/slideLayout2.xml"/><Relationship Id="rId6" Type="http://schemas.openxmlformats.org/officeDocument/2006/relationships/hyperlink" Target="https://korkyt.edu.kz/article/1170" TargetMode="External"/><Relationship Id="rId11" Type="http://schemas.openxmlformats.org/officeDocument/2006/relationships/hyperlink" Target="https://korkyt.edu.kz/article/1698" TargetMode="External"/><Relationship Id="rId5" Type="http://schemas.openxmlformats.org/officeDocument/2006/relationships/hyperlink" Target="https://korkyt.edu.kz/article/1161" TargetMode="External"/><Relationship Id="rId15" Type="http://schemas.openxmlformats.org/officeDocument/2006/relationships/hyperlink" Target="https://korkyt.edu.kz/article/1678" TargetMode="External"/><Relationship Id="rId10" Type="http://schemas.openxmlformats.org/officeDocument/2006/relationships/hyperlink" Target="https://korkyt.edu.kz/article/1642" TargetMode="External"/><Relationship Id="rId19" Type="http://schemas.openxmlformats.org/officeDocument/2006/relationships/hyperlink" Target="https://korkyt.edu.kz/article/1552" TargetMode="External"/><Relationship Id="rId4" Type="http://schemas.openxmlformats.org/officeDocument/2006/relationships/hyperlink" Target="https://korkyt.edu.kz/article/1163" TargetMode="External"/><Relationship Id="rId9" Type="http://schemas.openxmlformats.org/officeDocument/2006/relationships/hyperlink" Target="https://korkyt.edu.kz/article/1194" TargetMode="External"/><Relationship Id="rId14" Type="http://schemas.openxmlformats.org/officeDocument/2006/relationships/hyperlink" Target="https://korkyt.edu.kz/article/1689"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korkyt.edu.kz/article/1569" TargetMode="External"/><Relationship Id="rId13" Type="http://schemas.openxmlformats.org/officeDocument/2006/relationships/hyperlink" Target="https://korkyt.edu.kz/article/1510" TargetMode="External"/><Relationship Id="rId18" Type="http://schemas.openxmlformats.org/officeDocument/2006/relationships/hyperlink" Target="https://korkyt.edu.kz/article/1334" TargetMode="External"/><Relationship Id="rId3" Type="http://schemas.openxmlformats.org/officeDocument/2006/relationships/hyperlink" Target="https://korkyt.edu.kz/article/1684" TargetMode="External"/><Relationship Id="rId21" Type="http://schemas.openxmlformats.org/officeDocument/2006/relationships/hyperlink" Target="https://korkyt.edu.kz/article/1259" TargetMode="External"/><Relationship Id="rId7" Type="http://schemas.openxmlformats.org/officeDocument/2006/relationships/hyperlink" Target="https://korkyt.edu.kz/article/1588" TargetMode="External"/><Relationship Id="rId12" Type="http://schemas.openxmlformats.org/officeDocument/2006/relationships/hyperlink" Target="https://korkyt.edu.kz/article/1523" TargetMode="External"/><Relationship Id="rId17" Type="http://schemas.openxmlformats.org/officeDocument/2006/relationships/hyperlink" Target="https://korkyt.edu.kz/article/1338" TargetMode="External"/><Relationship Id="rId2" Type="http://schemas.openxmlformats.org/officeDocument/2006/relationships/hyperlink" Target="https://korkyt.edu.kz/article/1688" TargetMode="External"/><Relationship Id="rId16" Type="http://schemas.openxmlformats.org/officeDocument/2006/relationships/hyperlink" Target="https://korkyt.edu.kz/article/1477" TargetMode="External"/><Relationship Id="rId20" Type="http://schemas.openxmlformats.org/officeDocument/2006/relationships/hyperlink" Target="https://korkyt.edu.kz/article/1321" TargetMode="External"/><Relationship Id="rId1" Type="http://schemas.openxmlformats.org/officeDocument/2006/relationships/slideLayout" Target="../slideLayouts/slideLayout2.xml"/><Relationship Id="rId6" Type="http://schemas.openxmlformats.org/officeDocument/2006/relationships/hyperlink" Target="https://korkyt.edu.kz/article/1600" TargetMode="External"/><Relationship Id="rId11" Type="http://schemas.openxmlformats.org/officeDocument/2006/relationships/hyperlink" Target="https://korkyt.edu.kz/article/1536" TargetMode="External"/><Relationship Id="rId5" Type="http://schemas.openxmlformats.org/officeDocument/2006/relationships/hyperlink" Target="https://korkyt.edu.kz/article/1615" TargetMode="External"/><Relationship Id="rId15" Type="http://schemas.openxmlformats.org/officeDocument/2006/relationships/hyperlink" Target="https://korkyt.edu.kz/article/1479" TargetMode="External"/><Relationship Id="rId23" Type="http://schemas.openxmlformats.org/officeDocument/2006/relationships/hyperlink" Target="https://korkyt.edu.kz/article/1146" TargetMode="External"/><Relationship Id="rId10" Type="http://schemas.openxmlformats.org/officeDocument/2006/relationships/hyperlink" Target="https://korkyt.edu.kz/article/1538" TargetMode="External"/><Relationship Id="rId19" Type="http://schemas.openxmlformats.org/officeDocument/2006/relationships/hyperlink" Target="https://korkyt.edu.kz/article/1327" TargetMode="External"/><Relationship Id="rId4" Type="http://schemas.openxmlformats.org/officeDocument/2006/relationships/hyperlink" Target="https://korkyt.edu.kz/article/1454" TargetMode="External"/><Relationship Id="rId9" Type="http://schemas.openxmlformats.org/officeDocument/2006/relationships/hyperlink" Target="https://korkyt.edu.kz/article/1568" TargetMode="External"/><Relationship Id="rId14" Type="http://schemas.openxmlformats.org/officeDocument/2006/relationships/hyperlink" Target="https://korkyt.edu.kz/article/1495" TargetMode="External"/><Relationship Id="rId22" Type="http://schemas.openxmlformats.org/officeDocument/2006/relationships/hyperlink" Target="https://korkyt.edu.kz/article/1198"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korkyt.edu.kz/article/1492" TargetMode="External"/><Relationship Id="rId3" Type="http://schemas.openxmlformats.org/officeDocument/2006/relationships/hyperlink" Target="https://korkyt.edu.kz/article/1640" TargetMode="External"/><Relationship Id="rId7" Type="http://schemas.openxmlformats.org/officeDocument/2006/relationships/hyperlink" Target="https://korkyt.edu.kz/article/1543" TargetMode="External"/><Relationship Id="rId12" Type="http://schemas.openxmlformats.org/officeDocument/2006/relationships/hyperlink" Target="https://korkyt.edu.kz/article/1070" TargetMode="External"/><Relationship Id="rId2" Type="http://schemas.openxmlformats.org/officeDocument/2006/relationships/hyperlink" Target="https://korkyt.edu.kz/article/1681" TargetMode="External"/><Relationship Id="rId1" Type="http://schemas.openxmlformats.org/officeDocument/2006/relationships/slideLayout" Target="../slideLayouts/slideLayout2.xml"/><Relationship Id="rId6" Type="http://schemas.openxmlformats.org/officeDocument/2006/relationships/hyperlink" Target="https://korkyt.edu.kz/article/1604" TargetMode="External"/><Relationship Id="rId11" Type="http://schemas.openxmlformats.org/officeDocument/2006/relationships/hyperlink" Target="https://korkyt.edu.kz/article/1151" TargetMode="External"/><Relationship Id="rId5" Type="http://schemas.openxmlformats.org/officeDocument/2006/relationships/hyperlink" Target="https://korkyt.edu.kz/article/1631" TargetMode="External"/><Relationship Id="rId10" Type="http://schemas.openxmlformats.org/officeDocument/2006/relationships/hyperlink" Target="https://korkyt.edu.kz/article/1170" TargetMode="External"/><Relationship Id="rId4" Type="http://schemas.openxmlformats.org/officeDocument/2006/relationships/hyperlink" Target="https://korkyt.edu.kz/article/1629" TargetMode="External"/><Relationship Id="rId9" Type="http://schemas.openxmlformats.org/officeDocument/2006/relationships/hyperlink" Target="https://korkyt.edu.kz/article/120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korkyt.edu.kz/article/1605" TargetMode="External"/><Relationship Id="rId2" Type="http://schemas.openxmlformats.org/officeDocument/2006/relationships/hyperlink" Target="https://www.facebook.com/share/p/1E4M7dFY3d/" TargetMode="External"/><Relationship Id="rId1" Type="http://schemas.openxmlformats.org/officeDocument/2006/relationships/slideLayout" Target="../slideLayouts/slideLayout2.xml"/><Relationship Id="rId5" Type="http://schemas.openxmlformats.org/officeDocument/2006/relationships/hyperlink" Target="https://docs.google.com/forms/d/1Kfo1mJkToleIFLq7sajzogsg103StnfgFPqwPy1Yek4/edit" TargetMode="External"/><Relationship Id="rId4" Type="http://schemas.openxmlformats.org/officeDocument/2006/relationships/hyperlink" Target="https://korkyt.edu.kz/article/167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acebook.com/share/18MuP4by4s/?mibextid=wwXIfr" TargetMode="External"/><Relationship Id="rId2" Type="http://schemas.openxmlformats.org/officeDocument/2006/relationships/hyperlink" Target="https://www.facebook.com/share/v/12GJWvz6KDp/?mibextid=wwXIfr" TargetMode="External"/><Relationship Id="rId1" Type="http://schemas.openxmlformats.org/officeDocument/2006/relationships/slideLayout" Target="../slideLayouts/slideLayout2.xml"/><Relationship Id="rId4" Type="http://schemas.openxmlformats.org/officeDocument/2006/relationships/hyperlink" Target="https://www.facebook.com/share/1ArV7gXEdq/?mibextid=wwXIf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facebook.com/share/1CSjPNBgz3/?mibextid=wwXIfr" TargetMode="External"/><Relationship Id="rId2" Type="http://schemas.openxmlformats.org/officeDocument/2006/relationships/hyperlink" Target="https://www.facebook.com/share/14LJD99BBi/?mibextid=wwXIfr" TargetMode="External"/><Relationship Id="rId1" Type="http://schemas.openxmlformats.org/officeDocument/2006/relationships/slideLayout" Target="../slideLayouts/slideLayout2.xml"/><Relationship Id="rId4" Type="http://schemas.openxmlformats.org/officeDocument/2006/relationships/hyperlink" Target="https://www.facebook.com/share/1FsSiAhRMG/?mibextid=wwXIfr"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korkyt.edu.kz/page/15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korkyt.edu.kz/article/1591" TargetMode="External"/><Relationship Id="rId2" Type="http://schemas.openxmlformats.org/officeDocument/2006/relationships/hyperlink" Target="https://korkyt.edu.kz/article/1553" TargetMode="External"/><Relationship Id="rId1" Type="http://schemas.openxmlformats.org/officeDocument/2006/relationships/slideLayout" Target="../slideLayouts/slideLayout2.xml"/><Relationship Id="rId4" Type="http://schemas.openxmlformats.org/officeDocument/2006/relationships/hyperlink" Target="https://korkyt.edu.kz/article/1569"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09010" y="1640381"/>
            <a:ext cx="9144000" cy="2179265"/>
          </a:xfrm>
        </p:spPr>
        <p:txBody>
          <a:bodyPr>
            <a:noAutofit/>
          </a:bodyPr>
          <a:lstStyle/>
          <a:p>
            <a:r>
              <a:rPr lang="ru-RU" sz="2400" b="1" dirty="0" smtClean="0">
                <a:latin typeface="Arial" panose="020B0604020202020204" pitchFamily="34" charset="0"/>
                <a:cs typeface="Arial" panose="020B0604020202020204" pitchFamily="34" charset="0"/>
              </a:rPr>
              <a:t>2023-2024 </a:t>
            </a:r>
            <a:r>
              <a:rPr lang="ru-RU" sz="2400" b="1" dirty="0" err="1" smtClean="0">
                <a:latin typeface="Arial" panose="020B0604020202020204" pitchFamily="34" charset="0"/>
                <a:cs typeface="Arial" panose="020B0604020202020204" pitchFamily="34" charset="0"/>
              </a:rPr>
              <a:t>оқу</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жылы</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білім</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алушылар</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профессор-оқытушылар</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құрамы</a:t>
            </a:r>
            <a:r>
              <a:rPr lang="ru-RU" sz="2400" b="1" dirty="0" smtClean="0">
                <a:latin typeface="Arial" panose="020B0604020202020204" pitchFamily="34" charset="0"/>
                <a:cs typeface="Arial" panose="020B0604020202020204" pitchFamily="34" charset="0"/>
              </a:rPr>
              <a:t> мен </a:t>
            </a:r>
            <a:r>
              <a:rPr lang="ru-RU" sz="2400" b="1" dirty="0" err="1" smtClean="0">
                <a:latin typeface="Arial" panose="020B0604020202020204" pitchFamily="34" charset="0"/>
                <a:cs typeface="Arial" panose="020B0604020202020204" pitchFamily="34" charset="0"/>
              </a:rPr>
              <a:t>қызметкерлер</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арасында</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жүргізілген</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сауалнама</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нәтижелері</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бойынша</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түзету</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және</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ескерту</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әрекеттерінің</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жоспарының</a:t>
            </a:r>
            <a:r>
              <a:rPr lang="ru-RU" sz="2400" b="1" dirty="0" smtClean="0">
                <a:latin typeface="Arial" panose="020B0604020202020204" pitchFamily="34" charset="0"/>
                <a:cs typeface="Arial" panose="020B0604020202020204" pitchFamily="34" charset="0"/>
              </a:rPr>
              <a:t> </a:t>
            </a:r>
            <a:r>
              <a:rPr lang="ru-RU" sz="2400" b="1" dirty="0" err="1" smtClean="0">
                <a:latin typeface="Arial" panose="020B0604020202020204" pitchFamily="34" charset="0"/>
                <a:cs typeface="Arial" panose="020B0604020202020204" pitchFamily="34" charset="0"/>
              </a:rPr>
              <a:t>орындалуына</a:t>
            </a:r>
            <a:r>
              <a:rPr lang="ru-RU" sz="2400" b="1" dirty="0" smtClean="0">
                <a:latin typeface="Arial" panose="020B0604020202020204" pitchFamily="34" charset="0"/>
                <a:cs typeface="Arial" panose="020B0604020202020204" pitchFamily="34" charset="0"/>
              </a:rPr>
              <a:t> </a:t>
            </a:r>
            <a:br>
              <a:rPr lang="ru-RU" sz="2400" b="1" dirty="0" smtClean="0">
                <a:latin typeface="Arial" panose="020B0604020202020204" pitchFamily="34" charset="0"/>
                <a:cs typeface="Arial" panose="020B0604020202020204" pitchFamily="34" charset="0"/>
              </a:rPr>
            </a:br>
            <a:r>
              <a:rPr lang="ru-RU" sz="2400" b="1" dirty="0" smtClean="0">
                <a:latin typeface="Arial" panose="020B0604020202020204" pitchFamily="34" charset="0"/>
                <a:cs typeface="Arial" panose="020B0604020202020204" pitchFamily="34" charset="0"/>
              </a:rPr>
              <a:t>мониторинг </a:t>
            </a:r>
            <a:br>
              <a:rPr lang="ru-RU" sz="2400" b="1" dirty="0" smtClean="0">
                <a:latin typeface="Arial" panose="020B0604020202020204" pitchFamily="34" charset="0"/>
                <a:cs typeface="Arial" panose="020B0604020202020204" pitchFamily="34" charset="0"/>
              </a:rPr>
            </a:br>
            <a:endParaRPr lang="ru-RU" sz="2400" b="1" dirty="0">
              <a:latin typeface="Arial" panose="020B0604020202020204" pitchFamily="34" charset="0"/>
              <a:cs typeface="Arial" panose="020B0604020202020204" pitchFamily="34" charset="0"/>
            </a:endParaRPr>
          </a:p>
        </p:txBody>
      </p:sp>
      <p:sp>
        <p:nvSpPr>
          <p:cNvPr id="3" name="Прямоугольник 2"/>
          <p:cNvSpPr/>
          <p:nvPr/>
        </p:nvSpPr>
        <p:spPr>
          <a:xfrm>
            <a:off x="3302184" y="555584"/>
            <a:ext cx="5448736" cy="369332"/>
          </a:xfrm>
          <a:prstGeom prst="rect">
            <a:avLst/>
          </a:prstGeom>
        </p:spPr>
        <p:txBody>
          <a:bodyPr wrap="square">
            <a:spAutoFit/>
          </a:bodyPr>
          <a:lstStyle/>
          <a:p>
            <a:r>
              <a:rPr lang="ru-RU" dirty="0" smtClean="0"/>
              <a:t> </a:t>
            </a:r>
            <a:endParaRPr lang="ru-RU" dirty="0"/>
          </a:p>
        </p:txBody>
      </p:sp>
      <p:graphicFrame>
        <p:nvGraphicFramePr>
          <p:cNvPr id="4" name="Таблица 3"/>
          <p:cNvGraphicFramePr>
            <a:graphicFrameLocks noGrp="1"/>
          </p:cNvGraphicFramePr>
          <p:nvPr/>
        </p:nvGraphicFramePr>
        <p:xfrm>
          <a:off x="3588152" y="509269"/>
          <a:ext cx="6238754" cy="490728"/>
        </p:xfrm>
        <a:graphic>
          <a:graphicData uri="http://schemas.openxmlformats.org/drawingml/2006/table">
            <a:tbl>
              <a:tblPr/>
              <a:tblGrid>
                <a:gridCol w="6238754"/>
              </a:tblGrid>
              <a:tr h="149547">
                <a:tc>
                  <a:txBody>
                    <a:bodyPr/>
                    <a:lstStyle/>
                    <a:p>
                      <a:pPr algn="ctr">
                        <a:lnSpc>
                          <a:spcPct val="115000"/>
                        </a:lnSpc>
                        <a:spcAft>
                          <a:spcPts val="0"/>
                        </a:spcAft>
                      </a:pPr>
                      <a:r>
                        <a:rPr lang="ru-RU" sz="1400" b="1" dirty="0" err="1" smtClean="0">
                          <a:latin typeface="Arial" panose="020B0604020202020204" pitchFamily="34" charset="0"/>
                          <a:cs typeface="Arial" panose="020B0604020202020204" pitchFamily="34" charset="0"/>
                        </a:rPr>
                        <a:t>Қорқыт</a:t>
                      </a:r>
                      <a:r>
                        <a:rPr lang="ru-RU" sz="1400" b="1" dirty="0" smtClean="0">
                          <a:latin typeface="Arial" panose="020B0604020202020204" pitchFamily="34" charset="0"/>
                          <a:cs typeface="Arial" panose="020B0604020202020204" pitchFamily="34" charset="0"/>
                        </a:rPr>
                        <a:t> </a:t>
                      </a:r>
                      <a:r>
                        <a:rPr lang="ru-RU" sz="1400" b="1" dirty="0" err="1" smtClean="0">
                          <a:latin typeface="Arial" panose="020B0604020202020204" pitchFamily="34" charset="0"/>
                          <a:cs typeface="Arial" panose="020B0604020202020204" pitchFamily="34" charset="0"/>
                        </a:rPr>
                        <a:t>ата</a:t>
                      </a:r>
                      <a:r>
                        <a:rPr lang="ru-RU" sz="1400" b="1" dirty="0" smtClean="0">
                          <a:latin typeface="Arial" panose="020B0604020202020204" pitchFamily="34" charset="0"/>
                          <a:cs typeface="Arial" panose="020B0604020202020204" pitchFamily="34" charset="0"/>
                        </a:rPr>
                        <a:t> </a:t>
                      </a:r>
                      <a:r>
                        <a:rPr lang="ru-RU" sz="1400" b="1" dirty="0" err="1" smtClean="0">
                          <a:latin typeface="Arial" panose="020B0604020202020204" pitchFamily="34" charset="0"/>
                          <a:cs typeface="Arial" panose="020B0604020202020204" pitchFamily="34" charset="0"/>
                        </a:rPr>
                        <a:t>атындағы</a:t>
                      </a:r>
                      <a:r>
                        <a:rPr lang="ru-RU" sz="1400" b="1" dirty="0" smtClean="0">
                          <a:latin typeface="Arial" panose="020B0604020202020204" pitchFamily="34" charset="0"/>
                          <a:cs typeface="Arial" panose="020B0604020202020204" pitchFamily="34" charset="0"/>
                        </a:rPr>
                        <a:t> </a:t>
                      </a:r>
                      <a:r>
                        <a:rPr lang="ru-RU" sz="1400" b="1" dirty="0" err="1" smtClean="0">
                          <a:latin typeface="Arial" panose="020B0604020202020204" pitchFamily="34" charset="0"/>
                          <a:cs typeface="Arial" panose="020B0604020202020204" pitchFamily="34" charset="0"/>
                        </a:rPr>
                        <a:t>Қызылорда</a:t>
                      </a:r>
                      <a:r>
                        <a:rPr lang="ru-RU" sz="1400" b="1" dirty="0" smtClean="0">
                          <a:latin typeface="Arial" panose="020B0604020202020204" pitchFamily="34" charset="0"/>
                          <a:cs typeface="Arial" panose="020B0604020202020204" pitchFamily="34" charset="0"/>
                        </a:rPr>
                        <a:t> </a:t>
                      </a:r>
                      <a:r>
                        <a:rPr lang="ru-RU" sz="1400" b="1" dirty="0" err="1" smtClean="0">
                          <a:latin typeface="Arial" panose="020B0604020202020204" pitchFamily="34" charset="0"/>
                          <a:cs typeface="Arial" panose="020B0604020202020204" pitchFamily="34" charset="0"/>
                        </a:rPr>
                        <a:t>университеті</a:t>
                      </a:r>
                      <a:endParaRPr lang="kk-KZ" sz="1400" b="1" dirty="0" smtClean="0">
                        <a:latin typeface="Arial"/>
                        <a:ea typeface="Calibri"/>
                        <a:cs typeface="Times New Roman"/>
                      </a:endParaRPr>
                    </a:p>
                    <a:p>
                      <a:pPr algn="ctr">
                        <a:lnSpc>
                          <a:spcPct val="115000"/>
                        </a:lnSpc>
                        <a:spcAft>
                          <a:spcPts val="0"/>
                        </a:spcAft>
                      </a:pPr>
                      <a:r>
                        <a:rPr lang="kk-KZ" sz="1400" b="1" dirty="0" smtClean="0">
                          <a:latin typeface="Arial"/>
                          <a:ea typeface="Calibri"/>
                          <a:cs typeface="Times New Roman"/>
                        </a:rPr>
                        <a:t>Cтратегиялық </a:t>
                      </a:r>
                      <a:r>
                        <a:rPr lang="kk-KZ" sz="1400" b="1" dirty="0">
                          <a:latin typeface="Arial"/>
                          <a:ea typeface="Calibri"/>
                          <a:cs typeface="Times New Roman"/>
                        </a:rPr>
                        <a:t>жоспарлау және сапаны қамтамасыз ету басқармасы</a:t>
                      </a:r>
                      <a:endParaRPr lang="ru-RU" sz="1400" dirty="0">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20481" name="Rectangle 1"/>
          <p:cNvSpPr>
            <a:spLocks noChangeArrowheads="1"/>
          </p:cNvSpPr>
          <p:nvPr/>
        </p:nvSpPr>
        <p:spPr bwMode="auto">
          <a:xfrm>
            <a:off x="3518705" y="5960963"/>
            <a:ext cx="832219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kk-KZ" sz="1200" b="0" i="1" u="none" strike="noStrike" cap="none" normalizeH="0" baseline="0" dirty="0" smtClean="0">
                <a:ln>
                  <a:noFill/>
                </a:ln>
                <a:solidFill>
                  <a:schemeClr val="tx1"/>
                </a:solidFill>
                <a:effectLst/>
                <a:latin typeface="Arial" pitchFamily="34" charset="0"/>
                <a:ea typeface="Calibri" pitchFamily="34" charset="0"/>
                <a:cs typeface="Arial" pitchFamily="34" charset="0"/>
              </a:rPr>
              <a:t>2025 жылғы 18 ақпанда</a:t>
            </a:r>
            <a:r>
              <a:rPr kumimoji="0" lang="kk-KZ" sz="1200" b="0" i="1"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kk-KZ" sz="1200" b="0" i="1" u="none" strike="noStrike" cap="none" normalizeH="0" baseline="0" dirty="0" smtClean="0">
                <a:ln>
                  <a:noFill/>
                </a:ln>
                <a:solidFill>
                  <a:schemeClr val="tx1"/>
                </a:solidFill>
                <a:effectLst/>
                <a:latin typeface="Arial" pitchFamily="34" charset="0"/>
                <a:ea typeface="Calibri" pitchFamily="34" charset="0"/>
                <a:cs typeface="Arial" pitchFamily="34" charset="0"/>
              </a:rPr>
              <a:t>Қорқыт Ата атындағы Қызылорда университетінің аппараттық мәжілісінде қаралды </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sz="1200" b="0" i="1"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83" name="Rectangle 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0482" name="Object 2"/>
          <p:cNvGraphicFramePr>
            <a:graphicFrameLocks noChangeAspect="1"/>
          </p:cNvGraphicFramePr>
          <p:nvPr/>
        </p:nvGraphicFramePr>
        <p:xfrm>
          <a:off x="324091" y="196770"/>
          <a:ext cx="972274" cy="956592"/>
        </p:xfrm>
        <a:graphic>
          <a:graphicData uri="http://schemas.openxmlformats.org/presentationml/2006/ole">
            <p:oleObj spid="_x0000_s20482" name="Точечный рисунок" r:id="rId4" imgW="2228571" imgH="2180952" progId="PBrush">
              <p:embed/>
            </p:oleObj>
          </a:graphicData>
        </a:graphic>
      </p:graphicFrame>
    </p:spTree>
    <p:extLst>
      <p:ext uri="{BB962C8B-B14F-4D97-AF65-F5344CB8AC3E}">
        <p14:creationId xmlns="" xmlns:p14="http://schemas.microsoft.com/office/powerpoint/2010/main" val="3333436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521843"/>
          </a:xfrm>
        </p:spPr>
        <p:txBody>
          <a:bodyPr>
            <a:normAutofit/>
          </a:bodyPr>
          <a:lstStyle/>
          <a:p>
            <a:pPr algn="ctr"/>
            <a:r>
              <a:rPr lang="kk-KZ" sz="2400" b="1" dirty="0">
                <a:latin typeface="Arial" panose="020B0604020202020204" pitchFamily="34" charset="0"/>
                <a:cs typeface="Arial" panose="020B0604020202020204" pitchFamily="34" charset="0"/>
              </a:rPr>
              <a:t>Материалдық-техникалық базаны жаңарту</a:t>
            </a:r>
            <a:endParaRPr lang="ru-RU" sz="2400"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822656381"/>
              </p:ext>
            </p:extLst>
          </p:nvPr>
        </p:nvGraphicFramePr>
        <p:xfrm>
          <a:off x="0" y="438277"/>
          <a:ext cx="12192000" cy="6361938"/>
        </p:xfrm>
        <a:graphic>
          <a:graphicData uri="http://schemas.openxmlformats.org/drawingml/2006/table">
            <a:tbl>
              <a:tblPr firstRow="1" bandRow="1">
                <a:tableStyleId>{5C22544A-7EE6-4342-B048-85BDC9FD1C3A}</a:tableStyleId>
              </a:tblPr>
              <a:tblGrid>
                <a:gridCol w="493776"/>
                <a:gridCol w="2212848"/>
                <a:gridCol w="4489704"/>
                <a:gridCol w="870712"/>
                <a:gridCol w="1067816"/>
                <a:gridCol w="3057144"/>
              </a:tblGrid>
              <a:tr h="37084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29</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Білім алушылардың университетте болуына қолайлы жағдай жасау мүмкіндігін қарастыру: оқу ғимараттары мен дәліздерінде демалыс және байланыс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аймақтарын, құрылғыларды зарядтауға арналған жабдықтарды ұйымдастыру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Мемлекеттік стандартқа сәйкес университеттің 6 оқу ғимаратында Сoworking коворкинг орталығын ашу.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Жыл</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көлемінде</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Уразбаев Н.Ж.</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solidFill>
                            <a:srgbClr val="000000"/>
                          </a:solidFill>
                          <a:effectLst/>
                          <a:latin typeface="Times New Roman" panose="02020603050405020304" pitchFamily="18" charset="0"/>
                          <a:cs typeface="Times New Roman" panose="02020603050405020304" pitchFamily="18" charset="0"/>
                        </a:rPr>
                        <a:t>Утегенов Г.К.</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solidFill>
                            <a:srgbClr val="000000"/>
                          </a:solidFill>
                          <a:effectLst/>
                          <a:latin typeface="Times New Roman" panose="02020603050405020304" pitchFamily="18" charset="0"/>
                          <a:cs typeface="Times New Roman" panose="02020603050405020304" pitchFamily="18" charset="0"/>
                        </a:rPr>
                        <a:t>Тұрсекеев Б.М</a:t>
                      </a:r>
                      <a:r>
                        <a:rPr lang="kk-KZ" sz="1100" dirty="0" smtClean="0">
                          <a:solidFill>
                            <a:srgbClr val="000000"/>
                          </a:solidFill>
                          <a:effectLst/>
                          <a:latin typeface="Times New Roman" panose="02020603050405020304" pitchFamily="18" charset="0"/>
                          <a:cs typeface="Times New Roman" panose="02020603050405020304" pitchFamily="18" charset="0"/>
                        </a:rPr>
                        <a:t>.</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Студенттер сарайы 1-және 2 ші этажда Сoworking орталығы ашылып,  WI-Fi желісі орнатылды</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solidFill>
                            <a:srgbClr val="0000FF"/>
                          </a:solidFill>
                          <a:effectLst/>
                          <a:latin typeface="Times New Roman" panose="02020603050405020304" pitchFamily="18" charset="0"/>
                          <a:cs typeface="Times New Roman" panose="02020603050405020304" pitchFamily="18" charset="0"/>
                        </a:rPr>
                        <a:t>(Іс жүзінде жүзеге асырылған жұмыстар)</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30</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kk-KZ" sz="1100">
                          <a:effectLst/>
                          <a:latin typeface="Times New Roman" panose="02020603050405020304" pitchFamily="18" charset="0"/>
                          <a:cs typeface="Times New Roman" panose="02020603050405020304" pitchFamily="18" charset="0"/>
                        </a:rPr>
                        <a:t>Оқу ғимараттарын заманауи құралдар, жабдықтар, аудиториялар, зертханалармен жабдықтау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Құны 500 млн-ға оқу лабораторияларын алу.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көлемінде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Уразбаев Н.Ж.</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solidFill>
                            <a:srgbClr val="000000"/>
                          </a:solidFill>
                          <a:effectLst/>
                          <a:latin typeface="Times New Roman" panose="02020603050405020304" pitchFamily="18" charset="0"/>
                          <a:cs typeface="Times New Roman" panose="02020603050405020304" pitchFamily="18" charset="0"/>
                        </a:rPr>
                        <a:t>Утегенов Г.К</a:t>
                      </a:r>
                      <a:r>
                        <a:rPr lang="kk-KZ" sz="1100" dirty="0" smtClean="0">
                          <a:solidFill>
                            <a:srgbClr val="000000"/>
                          </a:solidFill>
                          <a:effectLst/>
                          <a:latin typeface="Times New Roman" panose="02020603050405020304" pitchFamily="18" charset="0"/>
                          <a:cs typeface="Times New Roman" panose="02020603050405020304" pitchFamily="18" charset="0"/>
                        </a:rPr>
                        <a:t>.</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Жоспарға сай лабораториялар алынып, жабдықталуда</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solidFill>
                            <a:srgbClr val="0000FF"/>
                          </a:solidFill>
                          <a:effectLst/>
                          <a:latin typeface="Times New Roman" panose="02020603050405020304" pitchFamily="18" charset="0"/>
                          <a:cs typeface="Times New Roman" panose="02020603050405020304" pitchFamily="18" charset="0"/>
                        </a:rPr>
                        <a:t>(Ресми құжаттармен рәсімделген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31</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ru-RU" sz="1100">
                          <a:effectLst/>
                          <a:latin typeface="Times New Roman" panose="02020603050405020304" pitchFamily="18" charset="0"/>
                          <a:cs typeface="Times New Roman" panose="02020603050405020304" pitchFamily="18" charset="0"/>
                        </a:rPr>
                        <a:t>Заманауи ашық  кітапхананы  дамыту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2024 жылғы университеттің даму жоспары бойынша №1 оқу ғимаратындағы кітапхана модернизациядан өтіп, заманауи үлгідегі кітапхана болып қайтадан ашу.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көлемінде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Сатбаева Г.Ә.</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2025 жылғы университеттің стратегиялық даму бағдарламасы бойынша №1 оқу ғимаратындағы кітапхананы заманауи үлгідегі ашық кітапхана етіп қайта жасақтау үшін 08 қаңтардан бастап кітапханаға күрделі жөндеу (реконстркуция) жұмыстарын жүргізу үшін, кітапхана қорын ғылыми кітапханаға  көшіру жұмыстарына байланысты кітапхана уақытша жабылды.</a:t>
                      </a:r>
                      <a:endParaRPr lang="ru-RU" sz="110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32</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Университеттің</a:t>
                      </a:r>
                      <a:r>
                        <a:rPr lang="kk-KZ" sz="1100" spc="-40">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материалдық-техникалық базасын</a:t>
                      </a:r>
                      <a:r>
                        <a:rPr lang="kk-KZ" sz="1100" spc="-10">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жаңарту. Негізгі құралдар, оның ішінде компьютерлік</a:t>
                      </a:r>
                      <a:r>
                        <a:rPr lang="kk-KZ" sz="1100" spc="5">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жабдық, интерактивті  тақта, оқу-зертханалық жабдық, кітаппен</a:t>
                      </a:r>
                      <a:r>
                        <a:rPr lang="kk-KZ" sz="1100" spc="5">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қамтамасыз</a:t>
                      </a:r>
                      <a:r>
                        <a:rPr lang="kk-KZ" sz="1100" spc="-5">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ету</a:t>
                      </a:r>
                      <a:r>
                        <a:rPr lang="kk-KZ" sz="1100" spc="-55">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және</a:t>
                      </a:r>
                      <a:r>
                        <a:rPr lang="kk-KZ" sz="1100" spc="-15">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электрондық</a:t>
                      </a:r>
                      <a:r>
                        <a:rPr lang="kk-KZ" sz="1100" spc="-15">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білім</a:t>
                      </a:r>
                      <a:r>
                        <a:rPr lang="kk-KZ" sz="1100" spc="-5">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беру ресурстары,</a:t>
                      </a:r>
                      <a:r>
                        <a:rPr lang="kk-KZ" sz="1100" spc="-10">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өндірістік</a:t>
                      </a:r>
                      <a:r>
                        <a:rPr lang="kk-KZ" sz="1100" spc="-30">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жабдық,</a:t>
                      </a:r>
                      <a:r>
                        <a:rPr lang="kk-KZ" sz="1100" spc="-10">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жиһаз</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Алдағы оқу жылының жоспарында;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Интерактивті тақта 18-дана;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Телевизор 15-дана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Компьютер</a:t>
                      </a:r>
                      <a:r>
                        <a:rPr lang="ru-RU" sz="1100" dirty="0">
                          <a:effectLst/>
                          <a:latin typeface="Times New Roman" panose="02020603050405020304" pitchFamily="18" charset="0"/>
                          <a:cs typeface="Times New Roman" panose="02020603050405020304" pitchFamily="18" charset="0"/>
                        </a:rPr>
                        <a:t> 42-дана</a:t>
                      </a:r>
                      <a:r>
                        <a:rPr lang="kk-KZ" sz="1100" dirty="0">
                          <a:effectLst/>
                          <a:latin typeface="Times New Roman" panose="02020603050405020304" pitchFamily="18" charset="0"/>
                          <a:cs typeface="Times New Roman" panose="02020603050405020304" pitchFamily="18" charset="0"/>
                        </a:rPr>
                        <a:t>; Моноблок 49-дана; Ноутбук 20-дана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dirty="0">
                          <a:effectLst/>
                          <a:latin typeface="Times New Roman" panose="02020603050405020304" pitchFamily="18" charset="0"/>
                          <a:cs typeface="Times New Roman" panose="02020603050405020304" pitchFamily="18" charset="0"/>
                        </a:rPr>
                        <a:t>Wi</a:t>
                      </a:r>
                      <a:r>
                        <a:rPr lang="ru-RU" sz="1100" dirty="0">
                          <a:effectLst/>
                          <a:latin typeface="Times New Roman" panose="02020603050405020304" pitchFamily="18" charset="0"/>
                          <a:cs typeface="Times New Roman" panose="02020603050405020304" pitchFamily="18" charset="0"/>
                        </a:rPr>
                        <a:t>-</a:t>
                      </a:r>
                      <a:r>
                        <a:rPr lang="en-US" sz="1100" dirty="0">
                          <a:effectLst/>
                          <a:latin typeface="Times New Roman" panose="02020603050405020304" pitchFamily="18" charset="0"/>
                          <a:cs typeface="Times New Roman" panose="02020603050405020304" pitchFamily="18" charset="0"/>
                        </a:rPr>
                        <a:t>Fi</a:t>
                      </a:r>
                      <a:r>
                        <a:rPr lang="ru-RU" sz="1100" dirty="0">
                          <a:effectLst/>
                          <a:latin typeface="Times New Roman" panose="02020603050405020304" pitchFamily="18" charset="0"/>
                          <a:cs typeface="Times New Roman" panose="02020603050405020304" pitchFamily="18" charset="0"/>
                        </a:rPr>
                        <a:t> </a:t>
                      </a:r>
                      <a:r>
                        <a:rPr lang="ru-RU" sz="1100" dirty="0" err="1">
                          <a:effectLst/>
                          <a:latin typeface="Times New Roman" panose="02020603050405020304" pitchFamily="18" charset="0"/>
                          <a:cs typeface="Times New Roman" panose="02020603050405020304" pitchFamily="18" charset="0"/>
                        </a:rPr>
                        <a:t>тарату</a:t>
                      </a:r>
                      <a:r>
                        <a:rPr lang="ru-RU" sz="1100" dirty="0">
                          <a:effectLst/>
                          <a:latin typeface="Times New Roman" panose="02020603050405020304" pitchFamily="18" charset="0"/>
                          <a:cs typeface="Times New Roman" panose="02020603050405020304" pitchFamily="18" charset="0"/>
                        </a:rPr>
                        <a:t> </a:t>
                      </a:r>
                      <a:r>
                        <a:rPr lang="kk-KZ" sz="1100" dirty="0">
                          <a:effectLst/>
                          <a:latin typeface="Times New Roman" panose="02020603050405020304" pitchFamily="18" charset="0"/>
                          <a:cs typeface="Times New Roman" panose="02020603050405020304" pitchFamily="18" charset="0"/>
                        </a:rPr>
                        <a:t>нүктелері 10-дана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Турникет 5-ғимаратқа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Бейне бақылау камералары 210-шт</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Сервер СХД 1-дана алу жоспарлануда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БББ сәйкес пәндерді жаңа мазмұнды әдебиеттермен толықтыру жұмысы МСА жоспары бойынша жүргізуді жалғастыру</a:t>
                      </a:r>
                      <a:r>
                        <a:rPr lang="kk-KZ" sz="1100" dirty="0" smtClean="0">
                          <a:effectLst/>
                          <a:latin typeface="Times New Roman" panose="02020603050405020304" pitchFamily="18" charset="0"/>
                          <a:cs typeface="Times New Roman" panose="02020603050405020304" pitchFamily="18" charset="0"/>
                        </a:rPr>
                        <a:t>.</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көлемінде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Уразбаев Н.Ж.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Тұрсекеев Б.М.</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Сатбаева Г.Ә.</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БББ сәйкес пәндерді жаңа мазмұнды әдебиеттермен толықтыру жұмысы МСА жоспары бойынша жүргізіледі, 2025 жылы 3500 дана жаңа әдебиеттер сатып алу жоспарланды.</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Сервер СХД алу 2025 жылға жоспарлануда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3343072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400" b="1" i="1" dirty="0">
                <a:latin typeface="Arial" panose="020B0604020202020204" pitchFamily="34" charset="0"/>
                <a:cs typeface="Arial" panose="020B0604020202020204" pitchFamily="34" charset="0"/>
              </a:rPr>
              <a:t>«Материалдық-техникалық базаны жаңарту»</a:t>
            </a:r>
            <a:r>
              <a:rPr lang="kk-KZ" sz="2400" i="1" dirty="0">
                <a:latin typeface="Arial" panose="020B0604020202020204" pitchFamily="34" charset="0"/>
                <a:cs typeface="Arial" panose="020B0604020202020204" pitchFamily="34" charset="0"/>
              </a:rPr>
              <a:t> бағытында келесі ұсыныстар:</a:t>
            </a:r>
            <a:endParaRPr lang="ru-RU" sz="24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pPr marL="0" indent="0" algn="just">
              <a:buNone/>
            </a:pPr>
            <a:r>
              <a:rPr lang="kk-KZ" dirty="0">
                <a:latin typeface="Arial" panose="020B0604020202020204" pitchFamily="34" charset="0"/>
                <a:cs typeface="Arial" panose="020B0604020202020204" pitchFamily="34" charset="0"/>
              </a:rPr>
              <a:t>29. Білім алушылардың университетте болуына қолайлы жағдай жасау мүмкіндігін қарастыру: оқу ғимараттары мен дәліздерінде демалыс және байланыс аймақтарын, құрылғыларды зарядтауға арналған жабдықтарды ұйымдастыру бойынша жұмыстарды жалғастыру қажеттігі ұсынылады.</a:t>
            </a:r>
            <a:endParaRPr lang="ru-RU"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4342705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90805"/>
            <a:ext cx="10515600" cy="782955"/>
          </a:xfrm>
        </p:spPr>
        <p:txBody>
          <a:bodyPr>
            <a:normAutofit/>
          </a:bodyPr>
          <a:lstStyle/>
          <a:p>
            <a:pPr algn="ctr"/>
            <a:r>
              <a:rPr lang="kk-KZ" sz="2400" b="1" dirty="0">
                <a:latin typeface="Arial" panose="020B0604020202020204" pitchFamily="34" charset="0"/>
                <a:cs typeface="Arial" panose="020B0604020202020204" pitchFamily="34" charset="0"/>
              </a:rPr>
              <a:t>Қоғамдық тамақтануды ұйымдастыру</a:t>
            </a:r>
            <a:endParaRPr lang="ru-RU" sz="2400"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167829343"/>
              </p:ext>
            </p:extLst>
          </p:nvPr>
        </p:nvGraphicFramePr>
        <p:xfrm>
          <a:off x="0" y="718185"/>
          <a:ext cx="12192000" cy="2313432"/>
        </p:xfrm>
        <a:graphic>
          <a:graphicData uri="http://schemas.openxmlformats.org/drawingml/2006/table">
            <a:tbl>
              <a:tblPr firstRow="1" bandRow="1">
                <a:tableStyleId>{5C22544A-7EE6-4342-B048-85BDC9FD1C3A}</a:tableStyleId>
              </a:tblPr>
              <a:tblGrid>
                <a:gridCol w="436880"/>
                <a:gridCol w="1971040"/>
                <a:gridCol w="3322320"/>
                <a:gridCol w="1087120"/>
                <a:gridCol w="1595120"/>
                <a:gridCol w="3779520"/>
              </a:tblGrid>
              <a:tr h="37084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effectLst/>
                          <a:latin typeface="Times New Roman" panose="02020603050405020304" pitchFamily="18" charset="0"/>
                          <a:cs typeface="Times New Roman" panose="02020603050405020304" pitchFamily="18" charset="0"/>
                        </a:rPr>
                        <a:t>33</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Оқу ғимараттарындағы қоғамдық тамақтану орындарының материальдық жабықталуын қамтамасыз ету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Бас оқу ғимаратының жанынан салынған жаңа асхана жұмысын іске қосу;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Жоспарға сай жыл сайын Жігер асханасы жаңарту.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оқу жылы Қыркүйек айы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Уразбаев Н.Ж.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Бас оқу ғимаратының жанынан салынған жаңа 50 орындық асхана жұмысын іске қосылды</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Calibri" panose="020F0502020204030204" pitchFamily="34" charset="0"/>
                          <a:cs typeface="Times New Roman" panose="02020603050405020304" pitchFamily="18" charset="0"/>
                          <a:hlinkClick r:id="rId2"/>
                        </a:rPr>
                        <a:t>https://korkyt.edu.kz/ru/article/1642</a:t>
                      </a:r>
                      <a:r>
                        <a:rPr lang="kk-KZ" sz="1100">
                          <a:effectLst/>
                          <a:latin typeface="Calibri" panose="020F0502020204030204" pitchFamily="34"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Жоспарға сай жыл сайын Жігер асханасы жаңартылды</a:t>
                      </a:r>
                      <a:endParaRPr lang="ru-RU" sz="110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effectLst/>
                          <a:latin typeface="Times New Roman" panose="02020603050405020304" pitchFamily="18" charset="0"/>
                          <a:cs typeface="Times New Roman" panose="02020603050405020304" pitchFamily="18" charset="0"/>
                        </a:rPr>
                        <a:t>34</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Қоғамдық тамақтану орындарының санитарлы-гигиеникалық жағдайына,  сапалы, арзан тамақтануды және сапалы қызмет көрсетуді қамтамасыз ету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Қоғамдық тамақтану орындарының санитарлы-гигиеникалық жағдайына,  сапалы, арзан тамақтануды және сапалы қызмет көрсетуді қамтамасыз ету мақсатында Қоғамдық комиссия тарапынан жүйелі жұмыстар жүргізу.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оқу жылы Желтоқсан, мамыр айлары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Уразбаев Н.Ж.</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Жаппасбаев А.Б.</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Қоғамдық тамақтану орындарының санитарлы-гигиеникалық жағдайына,  сапалы, арзан тамақтануды және сапалы қызмет көрсетуді қамтамасыз ету мақсатында Қоғамдық комиссия тарапынан жүйелі жұмыстар жүргізу жалғасуда</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1833424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406400"/>
          </a:xfrm>
        </p:spPr>
        <p:txBody>
          <a:bodyPr>
            <a:noAutofit/>
          </a:bodyPr>
          <a:lstStyle/>
          <a:p>
            <a:pPr algn="ctr"/>
            <a:r>
              <a:rPr lang="kk-KZ" sz="2400" b="1" dirty="0">
                <a:latin typeface="Arial" panose="020B0604020202020204" pitchFamily="34" charset="0"/>
                <a:cs typeface="Arial" panose="020B0604020202020204" pitchFamily="34" charset="0"/>
              </a:rPr>
              <a:t>Жатақханаларда тұру жағдайларын жақсарту</a:t>
            </a:r>
            <a:endParaRPr lang="ru-RU" sz="2400" b="1"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4173338024"/>
              </p:ext>
            </p:extLst>
          </p:nvPr>
        </p:nvGraphicFramePr>
        <p:xfrm>
          <a:off x="80963" y="406400"/>
          <a:ext cx="12111036" cy="6169152"/>
        </p:xfrm>
        <a:graphic>
          <a:graphicData uri="http://schemas.openxmlformats.org/drawingml/2006/table">
            <a:tbl>
              <a:tblPr firstRow="1" bandRow="1">
                <a:tableStyleId>{5C22544A-7EE6-4342-B048-85BDC9FD1C3A}</a:tableStyleId>
              </a:tblPr>
              <a:tblGrid>
                <a:gridCol w="406717"/>
                <a:gridCol w="3322320"/>
                <a:gridCol w="2326481"/>
                <a:gridCol w="1026319"/>
                <a:gridCol w="1219200"/>
                <a:gridCol w="3809999"/>
              </a:tblGrid>
              <a:tr h="37084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35</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Жатақханадағы әлеуметтік-тұрмыстық және қосымша қызмет көрсету сапасын арттыру (мәдени-көпшілік шаралардың ұйымдастырылуы, кітапхана жұмысы, компьютерлік кластың жұмысы, техникалық қауіпсіздік ережелерінің сақталуы, жылудың берілуі, судың берілуі)</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Жана оқу жылы барысында бекітілген тәрбие жұмыстарына сәйкес жатақханаларда тәрбие жұмыстарын ұйымдастыру.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 бойы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 Жаппасбаев А.Б.</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 қарсаңында әрбір жатақханаға жауапты институттар тәрбие жоспары бекітілді. Бекітілген жоспарға сәйкес жыл бойы мәдени-көпшілік шаралар ұйымдастырылуда.</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2"/>
                        </a:rPr>
                        <a:t>https://korkyt.edu.kz/article/950</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3"/>
                        </a:rPr>
                        <a:t>https://korkyt.edu.kz/article/964</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4"/>
                        </a:rPr>
                        <a:t>https://korkyt.edu.kz/article/1156</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5"/>
                        </a:rPr>
                        <a:t>https://korkyt.edu.kz/article/969</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6"/>
                        </a:rPr>
                        <a:t>https://korkyt.edu.kz/article/972</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7"/>
                        </a:rPr>
                        <a:t>https://korkyt.edu.kz/article/987</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8"/>
                        </a:rPr>
                        <a:t>https://korkyt.edu.kz/article/1204</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9"/>
                        </a:rPr>
                        <a:t>https://korkyt.edu.kz/article/1408</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10"/>
                        </a:rPr>
                        <a:t>https://korkyt.edu.kz/article/1474</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11"/>
                        </a:rPr>
                        <a:t>https://korkyt.edu.kz/article/1547</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12"/>
                        </a:rPr>
                        <a:t>https://korkyt.edu.kz/article/1620</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13"/>
                        </a:rPr>
                        <a:t>https://korkyt.edu.kz/article/1624</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14"/>
                        </a:rPr>
                        <a:t>https://korkyt.edu.kz/article/1679</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15"/>
                        </a:rPr>
                        <a:t>https://korkyt.edu.kz/article/1688</a:t>
                      </a:r>
                      <a:endParaRPr lang="ru-RU" sz="110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36</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Жатақханадағы санитарлық-гигиеналық тазалықтың сақталуын қамтамасыз ету (бөлме тазалығы, тұрмыстық жиһаздардың сапасы, тазалығы, ас әзірлейтін орынның сапасы мен тазалығы, жуынатын орындардың тазалығы, әжетхананың тазалығы, жәліздердің тазалығы, күл-қоқыстардың шығарылуы)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Жаңа оқу жылы барысында бекітілген тәрбие жұмыстарына сәйкес жатақханаларда санитарлық-гигиеналық тазалықтың сақталуын қамтамасыз ету бағытында тәрбие жұмыстарын ұйымдастыру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Ай сайын</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Жатақхана коменданттары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Жаңа оқу жылының басында жатақхана тұрғындарымен санитарлық-гигиеналық тазалық мәселелері бойынша ақпараттық-түсіндіру жұмыстары жүргізілді. Әрбір студентке жатақхана ережелері, тазалық сақтау туралы нұсқаулықтар таратылып, санитарлық талаптардың маңыздылығы туралы түсіндіру </a:t>
                      </a:r>
                      <a:r>
                        <a:rPr lang="kk-KZ" sz="1100" dirty="0" smtClean="0">
                          <a:effectLst/>
                          <a:latin typeface="Times New Roman" panose="02020603050405020304" pitchFamily="18" charset="0"/>
                          <a:cs typeface="Times New Roman" panose="02020603050405020304" pitchFamily="18" charset="0"/>
                        </a:rPr>
                        <a:t>жүргізілді.</a:t>
                      </a:r>
                      <a:endParaRPr lang="ru-RU" sz="1100" dirty="0" smtClean="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16"/>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16"/>
                        </a:rPr>
                        <a:t>://korkyt.edu.kz/article/1343</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37</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Жатақханалардың санитарлық жағдайын бақылау бойынша тұрақты жұмыс істейтін комиссия құру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Бекітілген өкімге сәйкес ай сайын жұмыс тобымен тексеру жұмыстарын ұйымдастыру.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Ай сайын</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 Жаппасбаев А.Б.</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Комиссия тұрақты негізде жұмыс істейді. Әр айдың басында комиссия мүшелері жатақхана аумағын тексеріп, санитарлық жағдайды бағалайды. Апталық тексерулерде маңызды аймақтар (дәретханалар, асхана, дәліздер, оқу бөлмелері) назарға алынды.</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854733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3508513828"/>
              </p:ext>
            </p:extLst>
          </p:nvPr>
        </p:nvGraphicFramePr>
        <p:xfrm>
          <a:off x="0" y="0"/>
          <a:ext cx="12192000" cy="7133082"/>
        </p:xfrm>
        <a:graphic>
          <a:graphicData uri="http://schemas.openxmlformats.org/drawingml/2006/table">
            <a:tbl>
              <a:tblPr firstRow="1" bandRow="1">
                <a:tableStyleId>{5C22544A-7EE6-4342-B048-85BDC9FD1C3A}</a:tableStyleId>
              </a:tblPr>
              <a:tblGrid>
                <a:gridCol w="680720"/>
                <a:gridCol w="2306320"/>
                <a:gridCol w="2458720"/>
                <a:gridCol w="1097280"/>
                <a:gridCol w="1351280"/>
                <a:gridCol w="4297680"/>
              </a:tblGrid>
              <a:tr h="37084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38</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Жатақхана студенттерімен жұмыс жасайтын студенттік кеңестердің қызметін жетілдіру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Студенттік кеңес қызметін жетілдіруге арналған жұмыстар жүргізу.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2024-2025 </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оқу жылы</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Қазан, </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Қаңтар айлары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Базартай Ж.Н.</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Бимұратқызы Ж.</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Университетке қарасты барлық жатақханаларда ақылы негізде студенттік кеңес төрағалары жұмыс атқарады. Бұл бағытта студенттік кеңес төрағалары жұмыс істеп, түрлі шаралар ұйымдастыра отырып, студенттік кеңестер студенттердің мүдделерін қорғап, жатақханадағы өмірді барынша қолайлы әрі тиімді етуге үлес қосуда.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a:solidFill>
                            <a:srgbClr val="0000FF"/>
                          </a:solidFill>
                          <a:effectLst/>
                          <a:latin typeface="Times New Roman" panose="02020603050405020304" pitchFamily="18" charset="0"/>
                          <a:cs typeface="Times New Roman" panose="02020603050405020304" pitchFamily="18" charset="0"/>
                          <a:hlinkClick r:id="rId2"/>
                        </a:rPr>
                        <a:t>https://korkyt.edu.kz/article/972</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a:solidFill>
                            <a:srgbClr val="0000FF"/>
                          </a:solidFill>
                          <a:effectLst/>
                          <a:latin typeface="Times New Roman" panose="02020603050405020304" pitchFamily="18" charset="0"/>
                          <a:cs typeface="Times New Roman" panose="02020603050405020304" pitchFamily="18" charset="0"/>
                          <a:hlinkClick r:id="rId3"/>
                        </a:rPr>
                        <a:t>https://korkyt.edu.kz/article/1204</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a:solidFill>
                            <a:srgbClr val="0000FF"/>
                          </a:solidFill>
                          <a:effectLst/>
                          <a:latin typeface="Times New Roman" panose="02020603050405020304" pitchFamily="18" charset="0"/>
                          <a:cs typeface="Times New Roman" panose="02020603050405020304" pitchFamily="18" charset="0"/>
                          <a:hlinkClick r:id="rId4"/>
                        </a:rPr>
                        <a:t>https://korkyt.edu.kz/article/1624</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39</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Жатақхана студенттерінің мәдени-рухани байлығын арттыру және бос уақыттарын тиімді пайдалану үшін іс-шаралардың тиімділігін арттыру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Жатақхана тұрғындарының бос уақытын тиімді пайдалану мақсатында түрлі іс-шаралар ұйымдастыру.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Ай сайын 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Жатақхана тұрғындарының бос уақытын тиімді пайдалану үшін білім алушылардың жеке дамуына, шығармашылық қабілеттерін арттыруға, денсаулықтарын нығайтуға және әлеуметтік байланысты жақсартуға ықпал ету мақсатында жатақханаларда кино кештері, спорттық шаралар, кітап клубы кездесулері тұрақты түрде өткізілуде.</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a:solidFill>
                            <a:srgbClr val="0000FF"/>
                          </a:solidFill>
                          <a:effectLst/>
                          <a:latin typeface="Times New Roman" panose="02020603050405020304" pitchFamily="18" charset="0"/>
                          <a:cs typeface="Times New Roman" panose="02020603050405020304" pitchFamily="18" charset="0"/>
                          <a:hlinkClick r:id="rId5"/>
                        </a:rPr>
                        <a:t>https://korkyt.edu.kz/article/969</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a:solidFill>
                            <a:srgbClr val="0000FF"/>
                          </a:solidFill>
                          <a:effectLst/>
                          <a:latin typeface="Times New Roman" panose="02020603050405020304" pitchFamily="18" charset="0"/>
                          <a:cs typeface="Times New Roman" panose="02020603050405020304" pitchFamily="18" charset="0"/>
                          <a:hlinkClick r:id="rId6"/>
                        </a:rPr>
                        <a:t>https://korkyt.edu.kz/article/987</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a:solidFill>
                            <a:srgbClr val="0000FF"/>
                          </a:solidFill>
                          <a:effectLst/>
                          <a:latin typeface="Times New Roman" panose="02020603050405020304" pitchFamily="18" charset="0"/>
                          <a:cs typeface="Times New Roman" panose="02020603050405020304" pitchFamily="18" charset="0"/>
                          <a:hlinkClick r:id="rId7"/>
                        </a:rPr>
                        <a:t>https://korkyt.edu.kz/article/1156</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a:solidFill>
                            <a:srgbClr val="0000FF"/>
                          </a:solidFill>
                          <a:effectLst/>
                          <a:latin typeface="Times New Roman" panose="02020603050405020304" pitchFamily="18" charset="0"/>
                          <a:cs typeface="Times New Roman" panose="02020603050405020304" pitchFamily="18" charset="0"/>
                          <a:hlinkClick r:id="rId8"/>
                        </a:rPr>
                        <a:t>https://korkyt.edu.kz/article/1547</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r>
                        <a:rPr lang="kk-KZ" sz="1100" u="sng" dirty="0">
                          <a:solidFill>
                            <a:srgbClr val="0000FF"/>
                          </a:solidFill>
                          <a:effectLst/>
                          <a:latin typeface="Times New Roman" panose="02020603050405020304" pitchFamily="18" charset="0"/>
                          <a:cs typeface="Times New Roman" panose="02020603050405020304" pitchFamily="18" charset="0"/>
                          <a:hlinkClick r:id="rId9"/>
                        </a:rPr>
                        <a:t>https://korkyt.edu.kz/article/1688</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40</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Жатақхана студенттерінің әлеуметтік-тұрмыстық, моральдық-психологиялық жағдайын жақсарту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Студенттерінің әлеуметтік-тұрмыстық, моральдық-психологиялық жағдайын жақсарту мақсатында психологиялық қолдау орталығымен бірлесе отырып кездесулер ұйымдастыру.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 Қыркүйек,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қаңтар айлары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Иманалиева К.Е.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smtClean="0">
                          <a:effectLst/>
                          <a:latin typeface="Times New Roman" panose="02020603050405020304" pitchFamily="18" charset="0"/>
                          <a:cs typeface="Times New Roman" panose="02020603050405020304" pitchFamily="18" charset="0"/>
                        </a:rPr>
                        <a:t>Қырқүйек </a:t>
                      </a:r>
                      <a:r>
                        <a:rPr lang="kk-KZ" sz="1100" dirty="0">
                          <a:effectLst/>
                          <a:latin typeface="Times New Roman" panose="02020603050405020304" pitchFamily="18" charset="0"/>
                          <a:cs typeface="Times New Roman" panose="02020603050405020304" pitchFamily="18" charset="0"/>
                        </a:rPr>
                        <a:t>айында Тәрбие басқармасы мен психологиялық қолдау орталығы бірлесіп  студенттерінің әлеуметтік-тұрмыстық, моральдық-психологиялық жағдайын жақсарту мақсатында психологиялық тренингтер мен кездесулер ұйымдастырылды. Алдағы уақытта жоспар бойынша білім алушылармен жұмыстар </a:t>
                      </a:r>
                      <a:r>
                        <a:rPr lang="kk-KZ" sz="1100" dirty="0" smtClean="0">
                          <a:effectLst/>
                          <a:latin typeface="Times New Roman" panose="02020603050405020304" pitchFamily="18" charset="0"/>
                          <a:cs typeface="Times New Roman" panose="02020603050405020304" pitchFamily="18" charset="0"/>
                        </a:rPr>
                        <a:t>жүргізіледі.</a:t>
                      </a:r>
                      <a:endParaRPr lang="ru-RU" sz="1100" dirty="0" smtClean="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10"/>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10"/>
                        </a:rPr>
                        <a:t>://korkyt.edu.kz/article/1449</a:t>
                      </a:r>
                      <a:r>
                        <a:rPr lang="kk-KZ" sz="1100" dirty="0">
                          <a:effectLst/>
                          <a:latin typeface="Times New Roman" panose="02020603050405020304" pitchFamily="18" charset="0"/>
                          <a:cs typeface="Times New Roman" panose="02020603050405020304" pitchFamily="18" charset="0"/>
                        </a:rPr>
                        <a:t>  </a:t>
                      </a:r>
                      <a:endParaRPr lang="kk-KZ" sz="1100" dirty="0" smtClean="0">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11"/>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11"/>
                        </a:rPr>
                        <a:t>://</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11"/>
                        </a:rPr>
                        <a:t>korkyt.edu.kz/article/1535</a:t>
                      </a:r>
                      <a:r>
                        <a:rPr lang="kk-KZ" sz="1100" u="sng" dirty="0" smtClean="0">
                          <a:solidFill>
                            <a:srgbClr val="0000FF"/>
                          </a:solidFill>
                          <a:effectLst/>
                          <a:latin typeface="Times New Roman" panose="02020603050405020304" pitchFamily="18" charset="0"/>
                          <a:cs typeface="Times New Roman" panose="02020603050405020304" pitchFamily="18" charset="0"/>
                        </a:rPr>
                        <a:t>            </a:t>
                      </a: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12"/>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12"/>
                        </a:rPr>
                        <a:t>://</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12"/>
                        </a:rPr>
                        <a:t>korkyt.edu.kz/article/1622</a:t>
                      </a:r>
                      <a:endParaRPr lang="ru-RU" sz="1100" u="none" dirty="0" smtClean="0">
                        <a:solidFill>
                          <a:schemeClr val="dk1"/>
                        </a:solidFill>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13"/>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13"/>
                        </a:rPr>
                        <a:t>://</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13"/>
                        </a:rPr>
                        <a:t>korkyt.edu.kz/article/1647</a:t>
                      </a:r>
                      <a:endParaRPr lang="ru-RU" sz="1100" u="none" dirty="0" smtClean="0">
                        <a:solidFill>
                          <a:schemeClr val="dk1"/>
                        </a:solidFill>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14"/>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14"/>
                        </a:rPr>
                        <a:t>://</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14"/>
                        </a:rPr>
                        <a:t>korkyt.edu.kz/article/1672</a:t>
                      </a:r>
                      <a:endParaRPr lang="ru-RU" sz="1100" u="none" dirty="0" smtClean="0">
                        <a:solidFill>
                          <a:schemeClr val="dk1"/>
                        </a:solidFill>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15"/>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15"/>
                        </a:rPr>
                        <a:t>://</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15"/>
                        </a:rPr>
                        <a:t>korkyt.edu.kz/article/1693</a:t>
                      </a:r>
                      <a:endParaRPr lang="ru-RU" sz="1100" u="none" dirty="0" smtClean="0">
                        <a:solidFill>
                          <a:schemeClr val="dk1"/>
                        </a:solidFill>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16"/>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16"/>
                        </a:rPr>
                        <a:t>://korkyt.edu.kz/article/1605</a:t>
                      </a:r>
                      <a:r>
                        <a:rPr lang="kk-KZ" sz="1100" dirty="0">
                          <a:effectLst/>
                          <a:latin typeface="Times New Roman" panose="02020603050405020304" pitchFamily="18" charset="0"/>
                          <a:cs typeface="Times New Roman" panose="02020603050405020304" pitchFamily="18" charset="0"/>
                        </a:rPr>
                        <a:t> </a:t>
                      </a:r>
                      <a:endParaRPr lang="kk-KZ" sz="1100" dirty="0" smtClean="0">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17"/>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17"/>
                        </a:rPr>
                        <a:t>://korkyt.edu.kz/article/1575</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a:solidFill>
                            <a:srgbClr val="0000FF"/>
                          </a:solidFill>
                          <a:effectLst/>
                          <a:latin typeface="Times New Roman" panose="02020603050405020304" pitchFamily="18" charset="0"/>
                          <a:cs typeface="Times New Roman" panose="02020603050405020304" pitchFamily="18" charset="0"/>
                          <a:hlinkClick r:id="rId18"/>
                        </a:rPr>
                        <a:t>https://korkyt.edu.kz/article/1252</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725396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406399"/>
          </a:xfrm>
        </p:spPr>
        <p:txBody>
          <a:bodyPr>
            <a:noAutofit/>
          </a:bodyPr>
          <a:lstStyle/>
          <a:p>
            <a:pPr algn="ctr"/>
            <a:r>
              <a:rPr lang="kk-KZ" sz="2000" b="1" dirty="0">
                <a:latin typeface="Arial" panose="020B0604020202020204" pitchFamily="34" charset="0"/>
                <a:cs typeface="Arial" panose="020B0604020202020204" pitchFamily="34" charset="0"/>
              </a:rPr>
              <a:t>Студенттердің жеке тұлғалық қасиеті мен  тәрбиесінің қалыптасуын дамыту</a:t>
            </a:r>
            <a:endParaRPr lang="ru-RU" sz="2000" b="1"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370648075"/>
              </p:ext>
            </p:extLst>
          </p:nvPr>
        </p:nvGraphicFramePr>
        <p:xfrm>
          <a:off x="0" y="497835"/>
          <a:ext cx="12192000" cy="8065267"/>
        </p:xfrm>
        <a:graphic>
          <a:graphicData uri="http://schemas.openxmlformats.org/drawingml/2006/table">
            <a:tbl>
              <a:tblPr firstRow="1" bandRow="1">
                <a:tableStyleId>{5C22544A-7EE6-4342-B048-85BDC9FD1C3A}</a:tableStyleId>
              </a:tblPr>
              <a:tblGrid>
                <a:gridCol w="518160"/>
                <a:gridCol w="2834640"/>
                <a:gridCol w="2743200"/>
                <a:gridCol w="995680"/>
                <a:gridCol w="1554480"/>
                <a:gridCol w="3545840"/>
              </a:tblGrid>
              <a:tr h="406405">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551368">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41</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Студенттерде азаматтық ұстаным мен патриоттық сананы, құқықтық және саяси мәдениетті қалыптастыру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Осы мақсатта білім алушылармен мемлекеттік мерекелерге сәйкес мәдени іс-шаралар атқару.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Ай сайын</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Тәрбие жоспарының бір бағыты азаматтық-патриоттыққа, әділдікке, жауапкершілікке және рухани-адамгершілікке тәрбиелеу бойынша ір-шаралар тізбегін </a:t>
                      </a:r>
                      <a:r>
                        <a:rPr lang="kk-KZ" sz="1100" dirty="0" smtClean="0">
                          <a:effectLst/>
                          <a:latin typeface="Times New Roman" panose="02020603050405020304" pitchFamily="18" charset="0"/>
                          <a:cs typeface="Times New Roman" panose="02020603050405020304" pitchFamily="18" charset="0"/>
                        </a:rPr>
                        <a:t>қамтиды.</a:t>
                      </a:r>
                      <a:endParaRPr lang="ru-RU" sz="1100" dirty="0" smtClean="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a:t>
                      </a:r>
                      <a:r>
                        <a:rPr lang="kk-KZ"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a:t>
                      </a: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korkyt.edu.kz/article/1151</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a:t>
                      </a:r>
                      <a:r>
                        <a:rPr lang="kk-KZ"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a:t>
                      </a: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korkyt.edu.kz/article/1159</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https</a:t>
                      </a:r>
                      <a:r>
                        <a:rPr lang="kk-KZ"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a:t>
                      </a: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korkyt.edu.kz/article/1163</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https</a:t>
                      </a:r>
                      <a:r>
                        <a:rPr lang="kk-KZ"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a:t>
                      </a: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korkyt.edu.kz/article/1161</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https</a:t>
                      </a:r>
                      <a:r>
                        <a:rPr lang="kk-KZ"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a:t>
                      </a: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korkyt.edu.kz/article/1170</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rPr>
                        <a:t>https</a:t>
                      </a:r>
                      <a:r>
                        <a:rPr lang="kk-KZ"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rPr>
                        <a:t>://</a:t>
                      </a: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rPr>
                        <a:t>korkyt.edu.kz/article/1171</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rPr>
                        <a:t>https</a:t>
                      </a:r>
                      <a:r>
                        <a:rPr lang="kk-KZ"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rPr>
                        <a:t>://</a:t>
                      </a: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rPr>
                        <a:t>korkyt.edu.kz/article/1176</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rPr>
                        <a:t>https</a:t>
                      </a:r>
                      <a:r>
                        <a:rPr lang="kk-KZ"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rPr>
                        <a:t>://</a:t>
                      </a:r>
                      <a:r>
                        <a:rPr lang="kk-KZ" sz="12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rPr>
                        <a:t>korkyt.edu.kz/article/1194</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51368">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42</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ru-RU" sz="1100">
                          <a:effectLst/>
                          <a:latin typeface="Times New Roman" panose="02020603050405020304" pitchFamily="18" charset="0"/>
                          <a:cs typeface="Times New Roman" panose="02020603050405020304" pitchFamily="18" charset="0"/>
                        </a:rPr>
                        <a:t>Университеттің мәдени-демалыс инфрақұрылымын дамыту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 Оқу ғимаратында коворкинг орталығын құру.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көлемінде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Өңірлерде президенттік реформаларды жүзеге асыру аясында университеттің бас оқу ғимаратының жанынан Kyzylorda hub коворкинг орталығы және заманауи жабдықтармен қамтылған 50 орындық асхана ашылып, өз жұмысын бастады. Коворкинг орталығы компьютерлермен, жоғары жылдамдықты интернетпен және керекті құрылғылармен жабдықталған. Орталықта студенттер жобаларымен еркін айналысуы үшін орталық заманауи жабдықтармен қамтылған. Орталықтың басты мақсаты — жастарға өз идеяларын жүзеге асыруға мүмкіндік беру және олардың шығармашылық пен кәсіпкерлік әлеуетін </a:t>
                      </a:r>
                      <a:r>
                        <a:rPr lang="kk-KZ" sz="1100" dirty="0" smtClean="0">
                          <a:effectLst/>
                          <a:latin typeface="Times New Roman" panose="02020603050405020304" pitchFamily="18" charset="0"/>
                          <a:cs typeface="Times New Roman" panose="02020603050405020304" pitchFamily="18" charset="0"/>
                        </a:rPr>
                        <a:t>арттыру.</a:t>
                      </a:r>
                      <a:endParaRPr lang="ru-RU" sz="1100" dirty="0" smtClean="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0"/>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0"/>
                        </a:rPr>
                        <a:t>://korkyt.edu.kz/article/1642</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1"/>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1"/>
                        </a:rPr>
                        <a:t>://</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1"/>
                        </a:rPr>
                        <a:t>korkyt.edu.kz/article/1698</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2"/>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2"/>
                        </a:rPr>
                        <a:t>://korkyt.edu.kz/article/1692</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u="sng" dirty="0">
                          <a:solidFill>
                            <a:srgbClr val="0000FF"/>
                          </a:solidFill>
                          <a:effectLst/>
                          <a:latin typeface="Times New Roman" panose="02020603050405020304" pitchFamily="18" charset="0"/>
                          <a:cs typeface="Times New Roman" panose="02020603050405020304" pitchFamily="18" charset="0"/>
                          <a:hlinkClick r:id="rId13"/>
                        </a:rPr>
                        <a:t>https://korkyt.edu.kz/article/1614</a:t>
                      </a:r>
                      <a:endParaRPr lang="ru-RU" sz="1100" dirty="0">
                        <a:effectLst/>
                        <a:latin typeface="Calibri" panose="020F0502020204030204" pitchFamily="34" charset="0"/>
                        <a:cs typeface="Times New Roman" panose="02020603050405020304" pitchFamily="18" charset="0"/>
                      </a:endParaRPr>
                    </a:p>
                  </a:txBody>
                  <a:tcPr marL="68580" marR="68580" marT="0" marB="0"/>
                </a:tc>
              </a:tr>
              <a:tr h="551368">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43</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Студенттік өзін-өзі басқарудың әртүрлі формаларында басқару дағдылары мен бағыттарын қалыптастыру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Алдағы оқу жылынан бастап студенттік өзін-өзі басқару мақсатында ұлттық құндылықтар және мәдениет бағыты, құқық және тәртіп бағыты, қамқорлық және білім бағыты, интеллектуалды бағыттары бойынша ұйымдармен жұмыстар атқару.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оқу жылы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Тоқсан сайын</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Ұлттық құндылықтар мен мәдениет бағыты аясында университеттің жастар ұйымдарының бастамасымен кездесулер, дөңгелек үстелдер, іс-шаралар ұйымдастыру жоспарға және жоспардан тыс </a:t>
                      </a:r>
                      <a:r>
                        <a:rPr lang="kk-KZ" sz="1100" dirty="0" smtClean="0">
                          <a:effectLst/>
                          <a:latin typeface="Times New Roman" panose="02020603050405020304" pitchFamily="18" charset="0"/>
                          <a:cs typeface="Times New Roman" panose="02020603050405020304" pitchFamily="18" charset="0"/>
                        </a:rPr>
                        <a:t>өткізіледі.</a:t>
                      </a:r>
                      <a:endParaRPr lang="ru-RU" sz="1100" dirty="0" smtClean="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4"/>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4"/>
                        </a:rPr>
                        <a:t>://</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4"/>
                        </a:rPr>
                        <a:t>korkyt.edu.kz/article/1689</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5"/>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5"/>
                        </a:rPr>
                        <a:t>://</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5"/>
                        </a:rPr>
                        <a:t>korkyt.edu.kz/article/1678</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6"/>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6"/>
                        </a:rPr>
                        <a:t>://korkyt.edu.kz/article/1664</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7"/>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7"/>
                        </a:rPr>
                        <a:t>://</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7"/>
                        </a:rPr>
                        <a:t>korkyt.edu.kz/article/1606</a:t>
                      </a:r>
                      <a:r>
                        <a:rPr lang="kk-KZ" sz="11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8"/>
                        </a:rPr>
                        <a:t>https://</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8"/>
                        </a:rPr>
                        <a:t>korkyt.edu.kz/article/1596</a:t>
                      </a:r>
                      <a:r>
                        <a:rPr lang="kk-KZ" sz="11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9"/>
                        </a:rPr>
                        <a:t>https://korkyt.edu.kz/article/1552</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0"/>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0"/>
                        </a:rPr>
                        <a:t>://korkyt.edu.kz/article/1547</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1988100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557827124"/>
              </p:ext>
            </p:extLst>
          </p:nvPr>
        </p:nvGraphicFramePr>
        <p:xfrm>
          <a:off x="0" y="0"/>
          <a:ext cx="12192000" cy="7518654"/>
        </p:xfrm>
        <a:graphic>
          <a:graphicData uri="http://schemas.openxmlformats.org/drawingml/2006/table">
            <a:tbl>
              <a:tblPr firstRow="1" bandRow="1">
                <a:tableStyleId>{5C22544A-7EE6-4342-B048-85BDC9FD1C3A}</a:tableStyleId>
              </a:tblPr>
              <a:tblGrid>
                <a:gridCol w="487680"/>
                <a:gridCol w="2194560"/>
                <a:gridCol w="2397760"/>
                <a:gridCol w="1219200"/>
                <a:gridCol w="2265680"/>
                <a:gridCol w="3627120"/>
              </a:tblGrid>
              <a:tr h="37084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44</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Спорттық сауықтыру және әлеуметтік мәдени объектілердің жұмысын жетілдіру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Сауықтыру орталықтарын және мәдени объектілердің жұмысын  жетілдіру мақсатында іс-шаралар ұйымдастыру.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Қыркүйек айы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Университеттің материалдық-техникалық базасында «Сейхун» спорттық-сауықтыру кешені, 7 спорт залы мен 5 жазғы спорт алаңы бар.  Спорттың 11 түрінен секциялар жұмыс жасайды. Жыл сайын өткізілетін Республикалық Студенттер лигасына университет студенттерінен құралған командалар спорттың 6 түрінен қатыстырылып жүлделі орындар иеленуде.</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2"/>
                        </a:rPr>
                        <a:t>https://korkyt.edu.kz/article/1688</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3"/>
                        </a:rPr>
                        <a:t>https://korkyt.edu.kz/article/1684</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45</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Университеттің білім алушыларының   шығармашылық дамуы үшін жағдай жасау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Білім алушылардың шығармашылық қасиетін дамыту мақсатында университеттің жастар ісі жөніндегі комитетінің қолдауымен ЖОО-да 4 бағыт бойынша жастар ұйымдары тұрақты жұмыс атқаруын жалғастыру.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 бойы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Жастар ісі жөніндегі комитетінің қолдауымен 4 бағыт бойынша Ұлттық құндылықтар және мәдениет бағыты, Құқық және тәртіп бағыты, Қамқорлық және білім бағыты, Интеллектуалдық бағыт.Аталған бағыттар бойынша 21 жастар ұйымы жұмыс жасауда. Жастар республикалық, обылыстық жарыстарға, форумдарға қатысып жүлделі орындар </a:t>
                      </a:r>
                      <a:r>
                        <a:rPr lang="kk-KZ" sz="1100" dirty="0" smtClean="0">
                          <a:effectLst/>
                          <a:latin typeface="Times New Roman" panose="02020603050405020304" pitchFamily="18" charset="0"/>
                          <a:cs typeface="Times New Roman" panose="02020603050405020304" pitchFamily="18" charset="0"/>
                        </a:rPr>
                        <a:t>иеленуде.</a:t>
                      </a:r>
                      <a:endParaRPr lang="ru-RU" sz="1100" dirty="0" smtClean="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korkyt.edu.kz/article/1454</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://korkyt.edu.kz/article/1615</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://korkyt.edu.kz/article/1600</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rPr>
                        <a:t>://korkyt.edu.kz/article/1588</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rPr>
                        <a:t>://korkyt.edu.kz/article/1569</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rPr>
                        <a:t>://korkyt.edu.kz/article/1568</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0"/>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0"/>
                        </a:rPr>
                        <a:t>://korkyt.edu.kz/article/1538</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1"/>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1"/>
                        </a:rPr>
                        <a:t>://korkyt.edu.kz/article/1536</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2"/>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2"/>
                        </a:rPr>
                        <a:t>://</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2"/>
                        </a:rPr>
                        <a:t>korkyt.edu.kz/article/1523</a:t>
                      </a:r>
                      <a:endPar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3"/>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3"/>
                        </a:rPr>
                        <a:t>://korkyt.edu.kz/article/1510</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4"/>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4"/>
                        </a:rPr>
                        <a:t>://korkyt.edu.kz/article/1495</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5"/>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5"/>
                        </a:rPr>
                        <a:t>://korkyt.edu.kz/article/1479</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6"/>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6"/>
                        </a:rPr>
                        <a:t>://korkyt.edu.kz/article/1477</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7"/>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7"/>
                        </a:rPr>
                        <a:t>://korkyt.edu.kz/article/1338</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8"/>
                        </a:rPr>
                        <a:t>https://korkyt.edu.kz/article/1334</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9"/>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9"/>
                        </a:rPr>
                        <a:t>://korkyt.edu.kz/article/1327</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0"/>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0"/>
                        </a:rPr>
                        <a:t>://korkyt.edu.kz/article/1321</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1"/>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1"/>
                        </a:rPr>
                        <a:t>://korkyt.edu.kz/article/1259</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2"/>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2"/>
                        </a:rPr>
                        <a:t>://</a:t>
                      </a: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2"/>
                        </a:rPr>
                        <a:t>korkyt.edu.kz/article/1198</a:t>
                      </a:r>
                      <a:endParaRPr lang="ru-RU" sz="1100" u="none" dirty="0" smtClean="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3"/>
                        </a:rPr>
                        <a:t>https</a:t>
                      </a:r>
                      <a:r>
                        <a:rPr lang="kk-KZ"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3"/>
                        </a:rPr>
                        <a:t>://korkyt.edu.kz/article/1146</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3849441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250394016"/>
              </p:ext>
            </p:extLst>
          </p:nvPr>
        </p:nvGraphicFramePr>
        <p:xfrm>
          <a:off x="0" y="71438"/>
          <a:ext cx="12192000" cy="7325868"/>
        </p:xfrm>
        <a:graphic>
          <a:graphicData uri="http://schemas.openxmlformats.org/drawingml/2006/table">
            <a:tbl>
              <a:tblPr firstRow="1" bandRow="1">
                <a:tableStyleId>{5C22544A-7EE6-4342-B048-85BDC9FD1C3A}</a:tableStyleId>
              </a:tblPr>
              <a:tblGrid>
                <a:gridCol w="457200"/>
                <a:gridCol w="2763520"/>
                <a:gridCol w="2875280"/>
                <a:gridCol w="1239520"/>
                <a:gridCol w="1209040"/>
                <a:gridCol w="3647440"/>
              </a:tblGrid>
              <a:tr h="37084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46</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Білім алушыларды қауіпсіз ортаға құқықтары туралы, харассмент және оның салдары туралы  ақпараттық материалдар дайындау және таныстыру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«Қорқыт Ата атындағы Қызылорда университеті» КЕАҚ Басқарма отырысының 2024 жылдың 2 ақпанындағы шешімімен   (№ 2  хаттама) бекітілген Қорқыт Ата атындағы Қызылорда университеті ҚеАҚ харассменттен қорғау бекітілген саясаты бойынша жұмыстар атқару.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Тоқсан сайын</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Иманалиева Қ.Е.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Қырқүйек - қазан айларында университеттің білім алушылармен ұйымдастырылған кездесулерде харассмент туралы ақпарат және оның салдары туралы жақақхана және әр институтта өткізілген іс-шараларда айтылған. Алдағы уақытта білім алушылардың қауіпсіз ортада құқықтары туралы, харассмент және оның салдары туралы тоқсан сайын кездесулер жоспарлануда.</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47</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Физикалық жағдайды нығайту және жетілдіру, салауатты өмір салтына ұмтылу, есірткіге, маскүнемдікке, қоғамға жат мінез - құлыққа төзбеушілікке тәрбиелеу.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Тәрбие жоспарына сәйкес спорттық дамыту, салауатты өмір-салтын насихаттау мақсатында шаралар ұйымдастыру.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 бойы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Салауатты өмір салтын қалыптастыру, жат мінез-құлыққа төзбеушілікке  баулу мақсатында жыл бойына әртүрлі спорттық ойындар ұйымдатырылып тұрады. Дәстүрлі түрде бірінші курс білім алушылары арасында «Бірінші курс-2022»  спартакиадасы, ҚР еңбек сіңірген жаттықтырушысы, профессор Н.И.Шиндинді еске алуға  арналған волейболдан турнир, профессор-оқытушылар мен қызметкерлер арасындағы «Сергектік және денсаулық» дәстүрлі спартакиадасы, жоғары және техникалық, кәсіптік білім беру мекемелерінің білім алушылары арасында бокстан біріншілік, 8-Наурыз Халықаралық әйелдер күні мерекесіне арналған студент қыздар арасында  үстел теннисінен, қызметкерлер арасында волейбол, дартс, эстафетадан дәстүрлі жарыс, 22-наурыз мерекесіне арналған ұлттық ойындардан дәстүрлі жарыс, шахматтан студенттер арасында турнирлер және тағы басқа да спорттық жарыстар өткізіліп </a:t>
                      </a:r>
                      <a:r>
                        <a:rPr lang="kk-KZ" sz="1100" dirty="0" smtClean="0">
                          <a:effectLst/>
                          <a:latin typeface="Times New Roman" panose="02020603050405020304" pitchFamily="18" charset="0"/>
                          <a:cs typeface="Times New Roman" panose="02020603050405020304" pitchFamily="18" charset="0"/>
                        </a:rPr>
                        <a:t>тұрады.</a:t>
                      </a:r>
                      <a:endParaRPr lang="ru-RU" sz="1100" dirty="0" smtClean="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2"/>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2"/>
                        </a:rPr>
                        <a:t>://</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2"/>
                        </a:rPr>
                        <a:t>korkyt.edu.kz/article/1681</a:t>
                      </a:r>
                      <a:endParaRPr lang="ru-RU" sz="1100" u="none" dirty="0" smtClean="0">
                        <a:solidFill>
                          <a:schemeClr val="dk1"/>
                        </a:solidFill>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3"/>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3"/>
                        </a:rPr>
                        <a:t>://</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3"/>
                        </a:rPr>
                        <a:t>korkyt.edu.kz/article/1640</a:t>
                      </a:r>
                      <a:endParaRPr lang="ru-RU" sz="1100" u="none" dirty="0" smtClean="0">
                        <a:solidFill>
                          <a:schemeClr val="dk1"/>
                        </a:solidFill>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smtClean="0">
                          <a:solidFill>
                            <a:srgbClr val="0000FF"/>
                          </a:solidFill>
                          <a:effectLst/>
                          <a:latin typeface="Times New Roman" panose="02020603050405020304" pitchFamily="18" charset="0"/>
                          <a:cs typeface="Times New Roman" panose="02020603050405020304" pitchFamily="18" charset="0"/>
                          <a:hlinkClick r:id="rId4"/>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4"/>
                        </a:rPr>
                        <a:t>://korkyt.edu.kz/article/1629</a:t>
                      </a:r>
                      <a:r>
                        <a:rPr lang="kk-KZ" sz="1100" dirty="0">
                          <a:effectLst/>
                          <a:latin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5"/>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5"/>
                        </a:rPr>
                        <a:t>://korkyt.edu.kz/article/1631</a:t>
                      </a:r>
                      <a:r>
                        <a:rPr lang="kk-KZ" sz="1100" dirty="0">
                          <a:effectLst/>
                          <a:latin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6"/>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6"/>
                        </a:rPr>
                        <a:t>://korkyt.edu.kz/article/1604</a:t>
                      </a:r>
                      <a:r>
                        <a:rPr lang="kk-KZ" sz="1100" dirty="0">
                          <a:effectLst/>
                          <a:latin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7"/>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7"/>
                        </a:rPr>
                        <a:t>://korkyt.edu.kz/article/1543</a:t>
                      </a:r>
                      <a:r>
                        <a:rPr lang="kk-KZ" sz="1100" dirty="0">
                          <a:effectLst/>
                          <a:latin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8"/>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8"/>
                        </a:rPr>
                        <a:t>://korkyt.edu.kz/article/1492</a:t>
                      </a:r>
                      <a:r>
                        <a:rPr lang="kk-KZ" sz="1100" dirty="0">
                          <a:effectLst/>
                          <a:latin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9"/>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9"/>
                        </a:rPr>
                        <a:t>://korkyt.edu.kz/article/1206</a:t>
                      </a:r>
                      <a:r>
                        <a:rPr lang="kk-KZ" sz="1100" dirty="0">
                          <a:effectLst/>
                          <a:latin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10"/>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10"/>
                        </a:rPr>
                        <a:t>://korkyt.edu.kz/article/1170</a:t>
                      </a:r>
                      <a:r>
                        <a:rPr lang="kk-KZ" sz="1100" dirty="0">
                          <a:effectLst/>
                          <a:latin typeface="Times New Roman" panose="02020603050405020304" pitchFamily="18"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cs typeface="Times New Roman" panose="02020603050405020304" pitchFamily="18" charset="0"/>
                          <a:hlinkClick r:id="rId11"/>
                        </a:rPr>
                        <a:t>https</a:t>
                      </a:r>
                      <a:r>
                        <a:rPr lang="kk-KZ" sz="1100" u="sng" dirty="0">
                          <a:solidFill>
                            <a:srgbClr val="0000FF"/>
                          </a:solidFill>
                          <a:effectLst/>
                          <a:latin typeface="Times New Roman" panose="02020603050405020304" pitchFamily="18" charset="0"/>
                          <a:cs typeface="Times New Roman" panose="02020603050405020304" pitchFamily="18" charset="0"/>
                          <a:hlinkClick r:id="rId11"/>
                        </a:rPr>
                        <a:t>://korkyt.edu.kz/article/1151</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dirty="0">
                          <a:solidFill>
                            <a:srgbClr val="0000FF"/>
                          </a:solidFill>
                          <a:effectLst/>
                          <a:latin typeface="Times New Roman" panose="02020603050405020304" pitchFamily="18" charset="0"/>
                          <a:cs typeface="Times New Roman" panose="02020603050405020304" pitchFamily="18" charset="0"/>
                          <a:hlinkClick r:id="rId12"/>
                        </a:rPr>
                        <a:t>https://korkyt.edu.kz/article/1070</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3228685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721359"/>
          </a:xfrm>
        </p:spPr>
        <p:txBody>
          <a:bodyPr>
            <a:normAutofit fontScale="90000"/>
          </a:bodyPr>
          <a:lstStyle/>
          <a:p>
            <a:pPr algn="ctr"/>
            <a:r>
              <a:rPr lang="kk-KZ" sz="2400" b="1" dirty="0">
                <a:latin typeface="Arial" panose="020B0604020202020204" pitchFamily="34" charset="0"/>
                <a:cs typeface="Arial" panose="020B0604020202020204" pitchFamily="34" charset="0"/>
              </a:rPr>
              <a:t>Интернет-ресурстардың сапасымен (оның ішінде WiFi аймағын қамту), компьютерлік </a:t>
            </a:r>
            <a:r>
              <a:rPr lang="kk-KZ" sz="2400" b="1" dirty="0" smtClean="0">
                <a:latin typeface="Arial" panose="020B0604020202020204" pitchFamily="34" charset="0"/>
                <a:cs typeface="Arial" panose="020B0604020202020204" pitchFamily="34" charset="0"/>
              </a:rPr>
              <a:t>ресурстарға қолжетімділікті </a:t>
            </a:r>
            <a:r>
              <a:rPr lang="kk-KZ" sz="2400" b="1" dirty="0">
                <a:latin typeface="Arial" panose="020B0604020202020204" pitchFamily="34" charset="0"/>
                <a:cs typeface="Arial" panose="020B0604020202020204" pitchFamily="34" charset="0"/>
              </a:rPr>
              <a:t>қамтамасыз ету</a:t>
            </a:r>
            <a:endParaRPr lang="ru-RU" sz="2400" b="1"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899268304"/>
              </p:ext>
            </p:extLst>
          </p:nvPr>
        </p:nvGraphicFramePr>
        <p:xfrm>
          <a:off x="0" y="721358"/>
          <a:ext cx="12192000" cy="6272643"/>
        </p:xfrm>
        <a:graphic>
          <a:graphicData uri="http://schemas.openxmlformats.org/drawingml/2006/table">
            <a:tbl>
              <a:tblPr firstRow="1" bandRow="1">
                <a:tableStyleId>{5C22544A-7EE6-4342-B048-85BDC9FD1C3A}</a:tableStyleId>
              </a:tblPr>
              <a:tblGrid>
                <a:gridCol w="528320"/>
                <a:gridCol w="2082800"/>
                <a:gridCol w="3251200"/>
                <a:gridCol w="1066800"/>
                <a:gridCol w="1422400"/>
                <a:gridCol w="3840480"/>
              </a:tblGrid>
              <a:tr h="681849">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681849">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48</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Университетте заманауи ақпараттық технологияларға қол жетімділік деңгейін арттыру (компьютерде жұмыс істеу, Интернет ресурстарын пайдалану мүмкіндігі)</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Әр институттан түскен сұраныс бойынша Компьютерлік аудиториялармен лабораториялардың техникалық сипаттамаларын заманауи талапқа сай жабдықтауды ұйымдастыру.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көлемінде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Тұрсекеев Б.М.</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kk-KZ" sz="1100" dirty="0">
                          <a:effectLst/>
                          <a:latin typeface="Times New Roman" panose="02020603050405020304" pitchFamily="18" charset="0"/>
                          <a:cs typeface="Times New Roman" panose="02020603050405020304" pitchFamily="18" charset="0"/>
                        </a:rPr>
                        <a:t>Бас оқу ғимаратындағы</a:t>
                      </a:r>
                      <a:endParaRPr lang="ru-RU" sz="1100" dirty="0">
                        <a:effectLst/>
                        <a:latin typeface="Calibri" panose="020F0502020204030204" pitchFamily="34" charset="0"/>
                        <a:cs typeface="Times New Roman" panose="02020603050405020304" pitchFamily="18" charset="0"/>
                      </a:endParaRPr>
                    </a:p>
                    <a:p>
                      <a:pPr marL="342900" lvl="0" indent="-342900">
                        <a:lnSpc>
                          <a:spcPct val="115000"/>
                        </a:lnSpc>
                        <a:spcAft>
                          <a:spcPts val="0"/>
                        </a:spcAft>
                        <a:buFont typeface="Stencil" panose="040409050D0802020404" pitchFamily="82" charset="0"/>
                        <a:buChar char="-"/>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«Экономика және басқару» БББ-на 1 лабораториялық кабинет</a:t>
                      </a: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kk-KZ" sz="1100"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t>
                      </a:r>
                      <a:r>
                        <a:rPr lang="kk-KZ" sz="11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бас оқу ғимараты 101а дәрісхана)</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1 оқу ғимаратындағы:</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tencil" panose="040409050D0802020404" pitchFamily="82" charset="0"/>
                        <a:buChar char="-"/>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«Шетел тілдері және аударма» БББ-на Синхронды аударма жасау лабораториясы алынды</a:t>
                      </a:r>
                      <a:r>
                        <a:rPr lang="kk-KZ" sz="11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(1 оқу ғимараты 113 дәрісхана)</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tencil" panose="040409050D0802020404" pitchFamily="82" charset="0"/>
                        <a:buChar char="-"/>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«Қазақ тілі мен әдебиеті және журналистика» 1 лабораториялық кабинет алынды. </a:t>
                      </a:r>
                      <a:r>
                        <a:rPr lang="kk-KZ" sz="11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(Тіл тану 302 дәрісхана)</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6 оқу ғимаратындағы:</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tencil" panose="040409050D0802020404" pitchFamily="82" charset="0"/>
                        <a:buChar char="-"/>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«Информатика және ақпараттық-коммуникациялық технологиялар» БББ-на 3 лабораториялық кабинет алынды</a:t>
                      </a: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kk-KZ" sz="1100"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t>
                      </a:r>
                      <a:r>
                        <a:rPr lang="kk-KZ" sz="11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Аддитивті тхнологиялар, 3D Printing зертханасы, 217 дәрісхана», «VR/AR зертханасы, 220 дәрісхана»; «Ақпараттық-коммуникациялық технологиялар зертханасы», 216 дәрісхана)</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tencil" panose="040409050D0802020404" pitchFamily="82" charset="0"/>
                        <a:buChar char="-"/>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«Физика және математика» БББ-на 1 лабораториялық кабинет алынды. </a:t>
                      </a:r>
                      <a:r>
                        <a:rPr lang="kk-KZ" sz="11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(Молекулалық физика және термодинамика)</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81849">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49</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Оқыту әдістерін компьютерлендіру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Алдағы оқу жылы жоспарында</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Компьютер</a:t>
                      </a:r>
                      <a:r>
                        <a:rPr lang="ru-RU" sz="1100">
                          <a:effectLst/>
                          <a:latin typeface="Times New Roman" panose="02020603050405020304" pitchFamily="18" charset="0"/>
                          <a:cs typeface="Times New Roman" panose="02020603050405020304" pitchFamily="18" charset="0"/>
                        </a:rPr>
                        <a:t> 42-дана</a:t>
                      </a: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Моноблок 49-дана</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Ноутбук 20-дана алу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көлемінде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Тұрсекеев Б.М.</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Алдағы оқу жылы жоспарында</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Компьютер</a:t>
                      </a:r>
                      <a:r>
                        <a:rPr lang="ru-RU" sz="1100">
                          <a:effectLst/>
                          <a:latin typeface="Times New Roman" panose="02020603050405020304" pitchFamily="18" charset="0"/>
                          <a:cs typeface="Times New Roman" panose="02020603050405020304" pitchFamily="18" charset="0"/>
                        </a:rPr>
                        <a:t> 42-дана</a:t>
                      </a: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Моноблок 49-дана</a:t>
                      </a:r>
                      <a:endParaRPr lang="ru-RU" sz="1100">
                        <a:effectLst/>
                        <a:latin typeface="Calibri" panose="020F0502020204030204" pitchFamily="34" charset="0"/>
                        <a:cs typeface="Times New Roman" panose="02020603050405020304" pitchFamily="18" charset="0"/>
                      </a:endParaRPr>
                    </a:p>
                    <a:p>
                      <a:pPr>
                        <a:lnSpc>
                          <a:spcPct val="115000"/>
                        </a:lnSpc>
                        <a:spcAft>
                          <a:spcPts val="0"/>
                        </a:spcAft>
                      </a:pPr>
                      <a:r>
                        <a:rPr lang="kk-KZ" sz="1100">
                          <a:effectLst/>
                          <a:latin typeface="Times New Roman" panose="02020603050405020304" pitchFamily="18" charset="0"/>
                          <a:cs typeface="Times New Roman" panose="02020603050405020304" pitchFamily="18" charset="0"/>
                        </a:rPr>
                        <a:t>Ноутбук 20-дана алу алынды </a:t>
                      </a:r>
                      <a:endParaRPr lang="ru-RU" sz="1100">
                        <a:effectLst/>
                        <a:latin typeface="Calibri" panose="020F0502020204030204" pitchFamily="34" charset="0"/>
                        <a:cs typeface="Times New Roman" panose="02020603050405020304" pitchFamily="18" charset="0"/>
                      </a:endParaRPr>
                    </a:p>
                    <a:p>
                      <a:pPr>
                        <a:lnSpc>
                          <a:spcPct val="115000"/>
                        </a:lnSpc>
                        <a:spcAft>
                          <a:spcPts val="0"/>
                        </a:spcAft>
                      </a:pPr>
                      <a:r>
                        <a:rPr lang="kk-KZ" sz="1100">
                          <a:solidFill>
                            <a:srgbClr val="0000FF"/>
                          </a:solidFill>
                          <a:effectLst/>
                          <a:latin typeface="Times New Roman" panose="02020603050405020304" pitchFamily="18" charset="0"/>
                          <a:cs typeface="Times New Roman" panose="02020603050405020304" pitchFamily="18" charset="0"/>
                        </a:rPr>
                        <a:t>(Ресми құжаттармен рәсімделген )</a:t>
                      </a:r>
                      <a:endParaRPr lang="ru-RU" sz="1100">
                        <a:effectLst/>
                        <a:latin typeface="Calibri" panose="020F0502020204030204" pitchFamily="34" charset="0"/>
                        <a:cs typeface="Times New Roman" panose="02020603050405020304" pitchFamily="18" charset="0"/>
                      </a:endParaRPr>
                    </a:p>
                  </a:txBody>
                  <a:tcPr marL="68580" marR="68580" marT="0" marB="0"/>
                </a:tc>
              </a:tr>
              <a:tr h="681849">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50</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Университеттегі сымсыз байланыс желілері (Wi-Fi) жүйесі арқылы байланыс сапасын арттыру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2023 жылы 20 дана жоғары жылдамдықтағы Wi-Fi тарату нүктелері қосымша орнатылды;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2024 жылы тағыда 20 дана жоғары жылдамдықтағы Wi-Fi тарату нүктелерін қосымша алу.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көлемінде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Тұрсекеев Б.М.</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2024 жылы тағыда 10 дана жоғары жылдамдықтағы Wi-Fi тарату нүктелерін орнатылды.</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solidFill>
                            <a:srgbClr val="0000FF"/>
                          </a:solidFill>
                          <a:effectLst/>
                          <a:latin typeface="Times New Roman" panose="02020603050405020304" pitchFamily="18" charset="0"/>
                          <a:cs typeface="Times New Roman" panose="02020603050405020304" pitchFamily="18" charset="0"/>
                        </a:rPr>
                        <a:t>(Ресми құжаттармен рәсімделген )</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11701048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3158948773"/>
              </p:ext>
            </p:extLst>
          </p:nvPr>
        </p:nvGraphicFramePr>
        <p:xfrm>
          <a:off x="0" y="0"/>
          <a:ext cx="12192000" cy="7540752"/>
        </p:xfrm>
        <a:graphic>
          <a:graphicData uri="http://schemas.openxmlformats.org/drawingml/2006/table">
            <a:tbl>
              <a:tblPr firstRow="1" bandRow="1">
                <a:tableStyleId>{5C22544A-7EE6-4342-B048-85BDC9FD1C3A}</a:tableStyleId>
              </a:tblPr>
              <a:tblGrid>
                <a:gridCol w="426720"/>
                <a:gridCol w="1595120"/>
                <a:gridCol w="4074160"/>
                <a:gridCol w="1188720"/>
                <a:gridCol w="1493520"/>
                <a:gridCol w="3413760"/>
              </a:tblGrid>
              <a:tr h="32512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549148">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51</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ru-RU" sz="1100">
                          <a:effectLst/>
                          <a:latin typeface="Times New Roman" panose="02020603050405020304" pitchFamily="18" charset="0"/>
                          <a:cs typeface="Times New Roman" panose="02020603050405020304" pitchFamily="18" charset="0"/>
                        </a:rPr>
                        <a:t>Университеттің ақпараттық инфрақұрылымын жетілдіру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ru-RU" sz="1100" dirty="0" err="1">
                          <a:effectLst/>
                          <a:latin typeface="Times New Roman" panose="02020603050405020304" pitchFamily="18" charset="0"/>
                          <a:ea typeface="Times New Roman" panose="02020603050405020304" pitchFamily="18" charset="0"/>
                          <a:cs typeface="Times New Roman" panose="02020603050405020304" pitchFamily="18" charset="0"/>
                        </a:rPr>
                        <a:t>Жасанды</a:t>
                      </a: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интеллект институты</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на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Сервер 2-дана</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ЦОД - деректерді өңдеу орталығын жасақтау.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Жыл</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smtClean="0">
                          <a:effectLst/>
                          <a:latin typeface="Times New Roman" panose="02020603050405020304" pitchFamily="18" charset="0"/>
                          <a:cs typeface="Times New Roman" panose="02020603050405020304" pitchFamily="18" charset="0"/>
                        </a:rPr>
                        <a:t>көлемінде</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solidFill>
                            <a:srgbClr val="000000"/>
                          </a:solidFill>
                          <a:effectLst/>
                          <a:latin typeface="Times New Roman" panose="02020603050405020304" pitchFamily="18" charset="0"/>
                          <a:cs typeface="Times New Roman" panose="02020603050405020304" pitchFamily="18" charset="0"/>
                        </a:rPr>
                        <a:t>Тұрсекеев Б.М.</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Нурмаганбетов Н.</a:t>
                      </a:r>
                      <a:r>
                        <a:rPr lang="kk-KZ" sz="1100" dirty="0">
                          <a:solidFill>
                            <a:srgbClr val="000000"/>
                          </a:solidFill>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kk-KZ" sz="1100" dirty="0">
                          <a:effectLst/>
                          <a:latin typeface="Times New Roman" panose="02020603050405020304" pitchFamily="18" charset="0"/>
                          <a:cs typeface="Times New Roman" panose="02020603050405020304" pitchFamily="18" charset="0"/>
                        </a:rPr>
                        <a:t>Жүзеге асырылуда</a:t>
                      </a:r>
                      <a:endParaRPr lang="ru-RU" sz="1100" dirty="0">
                        <a:effectLst/>
                        <a:latin typeface="Calibri" panose="020F0502020204030204" pitchFamily="34" charset="0"/>
                        <a:cs typeface="Times New Roman" panose="02020603050405020304" pitchFamily="18" charset="0"/>
                      </a:endParaRPr>
                    </a:p>
                    <a:p>
                      <a:pPr>
                        <a:lnSpc>
                          <a:spcPct val="115000"/>
                        </a:lnSpc>
                        <a:spcAft>
                          <a:spcPts val="0"/>
                        </a:spcAft>
                      </a:pPr>
                      <a:r>
                        <a:rPr lang="kk-KZ" sz="1100" dirty="0">
                          <a:effectLst/>
                          <a:latin typeface="Times New Roman" panose="02020603050405020304" pitchFamily="18" charset="0"/>
                          <a:cs typeface="Times New Roman" panose="02020603050405020304" pitchFamily="18" charset="0"/>
                        </a:rPr>
                        <a:t>2024жыла Мемлекеттік сатып алу порталы арқылы енгізіліп,  нәтижесі күтілуде</a:t>
                      </a:r>
                      <a:endParaRPr lang="ru-RU" sz="1100" dirty="0">
                        <a:effectLst/>
                        <a:latin typeface="Calibri" panose="020F0502020204030204" pitchFamily="34" charset="0"/>
                        <a:cs typeface="Times New Roman" panose="02020603050405020304" pitchFamily="18" charset="0"/>
                      </a:endParaRPr>
                    </a:p>
                  </a:txBody>
                  <a:tcPr marL="68580" marR="68580" marT="0" marB="0"/>
                </a:tc>
              </a:tr>
              <a:tr h="137160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52</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kk-KZ" sz="1100">
                          <a:effectLst/>
                          <a:latin typeface="Times New Roman" panose="02020603050405020304" pitchFamily="18" charset="0"/>
                          <a:cs typeface="Times New Roman" panose="02020603050405020304" pitchFamily="18" charset="0"/>
                        </a:rPr>
                        <a:t>Ақпараттық интернет  ресурстарын дамыту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Platonus.korkyt.k</a:t>
                      </a:r>
                      <a:r>
                        <a:rPr lang="en-US" sz="1100">
                          <a:effectLst/>
                          <a:latin typeface="Times New Roman" panose="02020603050405020304" pitchFamily="18" charset="0"/>
                          <a:cs typeface="Times New Roman" panose="02020603050405020304" pitchFamily="18" charset="0"/>
                        </a:rPr>
                        <a:t>z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a:effectLst/>
                          <a:latin typeface="Times New Roman" panose="02020603050405020304" pitchFamily="18" charset="0"/>
                          <a:cs typeface="Times New Roman" panose="02020603050405020304" pitchFamily="18" charset="0"/>
                        </a:rPr>
                        <a:t>e-univer.korkyt.kz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a:effectLst/>
                          <a:latin typeface="Times New Roman" panose="02020603050405020304" pitchFamily="18" charset="0"/>
                          <a:cs typeface="Times New Roman" panose="02020603050405020304" pitchFamily="18" charset="0"/>
                        </a:rPr>
                        <a:t>Korkyt.edu.kz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a:effectLst/>
                          <a:latin typeface="Times New Roman" panose="02020603050405020304" pitchFamily="18" charset="0"/>
                          <a:cs typeface="Times New Roman" panose="02020603050405020304" pitchFamily="18" charset="0"/>
                        </a:rPr>
                        <a:t>korkyt-nb.kz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a:effectLst/>
                          <a:latin typeface="Times New Roman" panose="02020603050405020304" pitchFamily="18" charset="0"/>
                          <a:cs typeface="Times New Roman" panose="02020603050405020304" pitchFamily="18" charset="0"/>
                        </a:rPr>
                        <a:t>library.korkyt.kz/MegaPro/Web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a:effectLst/>
                          <a:latin typeface="Times New Roman" panose="02020603050405020304" pitchFamily="18" charset="0"/>
                          <a:cs typeface="Times New Roman" panose="02020603050405020304" pitchFamily="18" charset="0"/>
                        </a:rPr>
                        <a:t>vestnik.korkyt.kz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a:effectLst/>
                          <a:latin typeface="Times New Roman" panose="02020603050405020304" pitchFamily="18" charset="0"/>
                          <a:cs typeface="Times New Roman" panose="02020603050405020304" pitchFamily="18" charset="0"/>
                        </a:rPr>
                        <a:t>mooc-korkyt.kz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a:effectLst/>
                          <a:latin typeface="Times New Roman" panose="02020603050405020304" pitchFamily="18" charset="0"/>
                          <a:cs typeface="Times New Roman" panose="02020603050405020304" pitchFamily="18" charset="0"/>
                        </a:rPr>
                        <a:t>aischool.korkyt.kz</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ru-RU" sz="1100">
                          <a:effectLst/>
                          <a:latin typeface="Times New Roman" panose="02020603050405020304" pitchFamily="18" charset="0"/>
                          <a:cs typeface="Times New Roman" panose="02020603050405020304" pitchFamily="18" charset="0"/>
                        </a:rPr>
                        <a:t>Жыл сайын жоспар бойынша </a:t>
                      </a:r>
                      <a:r>
                        <a:rPr lang="kk-KZ" sz="1100">
                          <a:effectLst/>
                          <a:latin typeface="Times New Roman" panose="02020603050405020304" pitchFamily="18" charset="0"/>
                          <a:cs typeface="Times New Roman" panose="02020603050405020304" pitchFamily="18" charset="0"/>
                        </a:rPr>
                        <a:t>жұмыстар жүргізуде.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көлемінде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Тұрсекеев Б.М.</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Нурмаганбетов Н.</a:t>
                      </a:r>
                      <a:r>
                        <a:rPr lang="kk-KZ" sz="1100">
                          <a:solidFill>
                            <a:srgbClr val="000000"/>
                          </a:solidFill>
                          <a:effectLst/>
                          <a:latin typeface="Times New Roman" panose="02020603050405020304" pitchFamily="18" charset="0"/>
                          <a:cs typeface="Times New Roman" panose="02020603050405020304" pitchFamily="18" charset="0"/>
                        </a:rPr>
                        <a:t> Ш.</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Platonus.korkyt.k</a:t>
                      </a:r>
                      <a:r>
                        <a:rPr lang="en-US" sz="1100" dirty="0">
                          <a:effectLst/>
                          <a:latin typeface="Times New Roman" panose="02020603050405020304" pitchFamily="18" charset="0"/>
                          <a:cs typeface="Times New Roman" panose="02020603050405020304" pitchFamily="18" charset="0"/>
                        </a:rPr>
                        <a:t>z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dirty="0">
                          <a:effectLst/>
                          <a:latin typeface="Times New Roman" panose="02020603050405020304" pitchFamily="18" charset="0"/>
                          <a:cs typeface="Times New Roman" panose="02020603050405020304" pitchFamily="18" charset="0"/>
                        </a:rPr>
                        <a:t>e-univer.korkyt.kz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dirty="0">
                          <a:effectLst/>
                          <a:latin typeface="Times New Roman" panose="02020603050405020304" pitchFamily="18" charset="0"/>
                          <a:cs typeface="Times New Roman" panose="02020603050405020304" pitchFamily="18" charset="0"/>
                        </a:rPr>
                        <a:t>Korkyt.edu.kz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dirty="0">
                          <a:effectLst/>
                          <a:latin typeface="Times New Roman" panose="02020603050405020304" pitchFamily="18" charset="0"/>
                          <a:cs typeface="Times New Roman" panose="02020603050405020304" pitchFamily="18" charset="0"/>
                        </a:rPr>
                        <a:t>korkyt-nb.kz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dirty="0">
                          <a:effectLst/>
                          <a:latin typeface="Times New Roman" panose="02020603050405020304" pitchFamily="18" charset="0"/>
                          <a:cs typeface="Times New Roman" panose="02020603050405020304" pitchFamily="18" charset="0"/>
                        </a:rPr>
                        <a:t>library.korkyt.kz/</a:t>
                      </a:r>
                      <a:r>
                        <a:rPr lang="en-US" sz="1100" dirty="0" err="1">
                          <a:effectLst/>
                          <a:latin typeface="Times New Roman" panose="02020603050405020304" pitchFamily="18" charset="0"/>
                          <a:cs typeface="Times New Roman" panose="02020603050405020304" pitchFamily="18" charset="0"/>
                        </a:rPr>
                        <a:t>MegaPro</a:t>
                      </a:r>
                      <a:r>
                        <a:rPr lang="en-US" sz="1100" dirty="0">
                          <a:effectLst/>
                          <a:latin typeface="Times New Roman" panose="02020603050405020304" pitchFamily="18" charset="0"/>
                          <a:cs typeface="Times New Roman" panose="02020603050405020304" pitchFamily="18" charset="0"/>
                        </a:rPr>
                        <a:t>/Web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dirty="0">
                          <a:effectLst/>
                          <a:latin typeface="Times New Roman" panose="02020603050405020304" pitchFamily="18" charset="0"/>
                          <a:cs typeface="Times New Roman" panose="02020603050405020304" pitchFamily="18" charset="0"/>
                        </a:rPr>
                        <a:t>vestnik.korkyt.kz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dirty="0">
                          <a:effectLst/>
                          <a:latin typeface="Times New Roman" panose="02020603050405020304" pitchFamily="18" charset="0"/>
                          <a:cs typeface="Times New Roman" panose="02020603050405020304" pitchFamily="18" charset="0"/>
                        </a:rPr>
                        <a:t>mooc-korkyt.kz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dirty="0">
                          <a:effectLst/>
                          <a:latin typeface="Times New Roman" panose="02020603050405020304" pitchFamily="18" charset="0"/>
                          <a:cs typeface="Times New Roman" panose="02020603050405020304" pitchFamily="18" charset="0"/>
                        </a:rPr>
                        <a:t>aischool.korkyt.kz</a:t>
                      </a:r>
                      <a:endParaRPr lang="ru-RU" sz="1100" dirty="0">
                        <a:effectLst/>
                        <a:latin typeface="Calibri" panose="020F0502020204030204" pitchFamily="34" charset="0"/>
                        <a:cs typeface="Times New Roman" panose="02020603050405020304" pitchFamily="18" charset="0"/>
                      </a:endParaRPr>
                    </a:p>
                    <a:p>
                      <a:pPr>
                        <a:lnSpc>
                          <a:spcPct val="115000"/>
                        </a:lnSpc>
                        <a:spcAft>
                          <a:spcPts val="0"/>
                        </a:spcAft>
                      </a:pPr>
                      <a:r>
                        <a:rPr lang="ru-RU" sz="1100" dirty="0" err="1">
                          <a:effectLst/>
                          <a:latin typeface="Times New Roman" panose="02020603050405020304" pitchFamily="18" charset="0"/>
                          <a:cs typeface="Times New Roman" panose="02020603050405020304" pitchFamily="18" charset="0"/>
                        </a:rPr>
                        <a:t>Жыл</a:t>
                      </a:r>
                      <a:r>
                        <a:rPr lang="ru-RU" sz="1100" dirty="0">
                          <a:effectLst/>
                          <a:latin typeface="Times New Roman" panose="02020603050405020304" pitchFamily="18" charset="0"/>
                          <a:cs typeface="Times New Roman" panose="02020603050405020304" pitchFamily="18" charset="0"/>
                        </a:rPr>
                        <a:t> </a:t>
                      </a:r>
                      <a:r>
                        <a:rPr lang="ru-RU" sz="1100" dirty="0" err="1">
                          <a:effectLst/>
                          <a:latin typeface="Times New Roman" panose="02020603050405020304" pitchFamily="18" charset="0"/>
                          <a:cs typeface="Times New Roman" panose="02020603050405020304" pitchFamily="18" charset="0"/>
                        </a:rPr>
                        <a:t>сайын</a:t>
                      </a:r>
                      <a:r>
                        <a:rPr lang="ru-RU" sz="1100" dirty="0">
                          <a:effectLst/>
                          <a:latin typeface="Times New Roman" panose="02020603050405020304" pitchFamily="18" charset="0"/>
                          <a:cs typeface="Times New Roman" panose="02020603050405020304" pitchFamily="18" charset="0"/>
                        </a:rPr>
                        <a:t> </a:t>
                      </a:r>
                      <a:r>
                        <a:rPr lang="ru-RU" sz="1100" dirty="0" err="1">
                          <a:effectLst/>
                          <a:latin typeface="Times New Roman" panose="02020603050405020304" pitchFamily="18" charset="0"/>
                          <a:cs typeface="Times New Roman" panose="02020603050405020304" pitchFamily="18" charset="0"/>
                        </a:rPr>
                        <a:t>жоспар</a:t>
                      </a:r>
                      <a:r>
                        <a:rPr lang="ru-RU" sz="1100" dirty="0">
                          <a:effectLst/>
                          <a:latin typeface="Times New Roman" panose="02020603050405020304" pitchFamily="18" charset="0"/>
                          <a:cs typeface="Times New Roman" panose="02020603050405020304" pitchFamily="18" charset="0"/>
                        </a:rPr>
                        <a:t> </a:t>
                      </a:r>
                      <a:r>
                        <a:rPr lang="ru-RU" sz="1100" dirty="0" err="1">
                          <a:effectLst/>
                          <a:latin typeface="Times New Roman" panose="02020603050405020304" pitchFamily="18" charset="0"/>
                          <a:cs typeface="Times New Roman" panose="02020603050405020304" pitchFamily="18" charset="0"/>
                        </a:rPr>
                        <a:t>бойынша</a:t>
                      </a:r>
                      <a:r>
                        <a:rPr lang="ru-RU" sz="1100" dirty="0">
                          <a:effectLst/>
                          <a:latin typeface="Times New Roman" panose="02020603050405020304" pitchFamily="18" charset="0"/>
                          <a:cs typeface="Times New Roman" panose="02020603050405020304" pitchFamily="18" charset="0"/>
                        </a:rPr>
                        <a:t> </a:t>
                      </a:r>
                      <a:r>
                        <a:rPr lang="kk-KZ" sz="1100" dirty="0">
                          <a:effectLst/>
                          <a:latin typeface="Times New Roman" panose="02020603050405020304" pitchFamily="18" charset="0"/>
                          <a:cs typeface="Times New Roman" panose="02020603050405020304" pitchFamily="18" charset="0"/>
                        </a:rPr>
                        <a:t>жұмыстар жүргізілді</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smtClean="0">
                          <a:solidFill>
                            <a:srgbClr val="0000FF"/>
                          </a:solidFill>
                          <a:effectLst/>
                          <a:latin typeface="Times New Roman" panose="02020603050405020304" pitchFamily="18" charset="0"/>
                          <a:cs typeface="Times New Roman" panose="02020603050405020304" pitchFamily="18" charset="0"/>
                        </a:rPr>
                        <a:t>(жүзеге </a:t>
                      </a:r>
                      <a:r>
                        <a:rPr lang="kk-KZ" sz="1100" dirty="0">
                          <a:solidFill>
                            <a:srgbClr val="0000FF"/>
                          </a:solidFill>
                          <a:effectLst/>
                          <a:latin typeface="Times New Roman" panose="02020603050405020304" pitchFamily="18" charset="0"/>
                          <a:cs typeface="Times New Roman" panose="02020603050405020304" pitchFamily="18" charset="0"/>
                        </a:rPr>
                        <a:t>асырылған жұмыстар)</a:t>
                      </a:r>
                      <a:endParaRPr lang="ru-RU" sz="1100" dirty="0">
                        <a:effectLst/>
                        <a:latin typeface="Calibri" panose="020F0502020204030204" pitchFamily="34" charset="0"/>
                        <a:cs typeface="Times New Roman" panose="02020603050405020304" pitchFamily="18" charset="0"/>
                      </a:endParaRPr>
                    </a:p>
                  </a:txBody>
                  <a:tcPr marL="68580" marR="68580" marT="0" marB="0"/>
                </a:tc>
              </a:tr>
              <a:tr h="739394">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53</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ru-RU" sz="1100">
                          <a:effectLst/>
                          <a:latin typeface="Times New Roman" panose="02020603050405020304" pitchFamily="18" charset="0"/>
                          <a:cs typeface="Times New Roman" panose="02020603050405020304" pitchFamily="18" charset="0"/>
                        </a:rPr>
                        <a:t>Кең  жолақты  интернетпен  қамтамасыз ету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Интернет жылдамдығы</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ЕШДИ 600 мб/сек; WI-FI Без ЕШДИ 800- мб/сек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Үздіксіз жұмыс жасауды қамтамасыз ету.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көлемінде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solidFill>
                            <a:srgbClr val="000000"/>
                          </a:solidFill>
                          <a:effectLst/>
                          <a:latin typeface="Times New Roman" panose="02020603050405020304" pitchFamily="18" charset="0"/>
                          <a:cs typeface="Times New Roman" panose="02020603050405020304" pitchFamily="18" charset="0"/>
                        </a:rPr>
                        <a:t> </a:t>
                      </a:r>
                      <a:r>
                        <a:rPr lang="kk-KZ" sz="1100" dirty="0" smtClean="0">
                          <a:solidFill>
                            <a:srgbClr val="000000"/>
                          </a:solidFill>
                          <a:effectLst/>
                          <a:latin typeface="Times New Roman" panose="02020603050405020304" pitchFamily="18" charset="0"/>
                          <a:cs typeface="Times New Roman" panose="02020603050405020304" pitchFamily="18" charset="0"/>
                        </a:rPr>
                        <a:t>Тұрсекеев </a:t>
                      </a:r>
                      <a:r>
                        <a:rPr lang="kk-KZ" sz="1100" dirty="0">
                          <a:solidFill>
                            <a:srgbClr val="000000"/>
                          </a:solidFill>
                          <a:effectLst/>
                          <a:latin typeface="Times New Roman" panose="02020603050405020304" pitchFamily="18" charset="0"/>
                          <a:cs typeface="Times New Roman" panose="02020603050405020304" pitchFamily="18" charset="0"/>
                        </a:rPr>
                        <a:t>Б.М</a:t>
                      </a:r>
                      <a:r>
                        <a:rPr lang="kk-KZ" sz="1100" dirty="0" smtClean="0">
                          <a:solidFill>
                            <a:srgbClr val="000000"/>
                          </a:solidFill>
                          <a:effectLst/>
                          <a:latin typeface="Times New Roman" panose="02020603050405020304" pitchFamily="18" charset="0"/>
                          <a:cs typeface="Times New Roman" panose="02020603050405020304" pitchFamily="18" charset="0"/>
                        </a:rPr>
                        <a:t>.</a:t>
                      </a:r>
                    </a:p>
                    <a:p>
                      <a:pPr algn="ctr">
                        <a:lnSpc>
                          <a:spcPct val="115000"/>
                        </a:lnSpc>
                        <a:spcAft>
                          <a:spcPts val="0"/>
                        </a:spcAft>
                      </a:pPr>
                      <a:endParaRPr lang="kk-KZ" sz="1100" dirty="0" smtClean="0">
                        <a:solidFill>
                          <a:srgbClr val="000000"/>
                        </a:solidFill>
                        <a:effectLst/>
                        <a:latin typeface="Times New Roman" panose="02020603050405020304" pitchFamily="18" charset="0"/>
                        <a:cs typeface="Times New Roman" panose="02020603050405020304" pitchFamily="18" charset="0"/>
                      </a:endParaRPr>
                    </a:p>
                    <a:p>
                      <a:pPr algn="ctr">
                        <a:lnSpc>
                          <a:spcPct val="115000"/>
                        </a:lnSpc>
                        <a:spcAft>
                          <a:spcPts val="0"/>
                        </a:spcAft>
                      </a:pP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Интернет жылдамдығы</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ЕШДИ 600 мб/сек; WI-FI Без ЕШДИ 800- мб/сек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Үздіксіз жұмыс жасауды қамтамасыз етілді</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smtClean="0">
                          <a:solidFill>
                            <a:srgbClr val="0000FF"/>
                          </a:solidFill>
                          <a:effectLst/>
                          <a:latin typeface="Times New Roman" panose="02020603050405020304" pitchFamily="18" charset="0"/>
                          <a:cs typeface="Times New Roman" panose="02020603050405020304" pitchFamily="18" charset="0"/>
                        </a:rPr>
                        <a:t>(жүзеге </a:t>
                      </a:r>
                      <a:r>
                        <a:rPr lang="kk-KZ" sz="1100" dirty="0">
                          <a:solidFill>
                            <a:srgbClr val="0000FF"/>
                          </a:solidFill>
                          <a:effectLst/>
                          <a:latin typeface="Times New Roman" panose="02020603050405020304" pitchFamily="18" charset="0"/>
                          <a:cs typeface="Times New Roman" panose="02020603050405020304" pitchFamily="18" charset="0"/>
                        </a:rPr>
                        <a:t>асырылған жұмыстар)</a:t>
                      </a:r>
                      <a:endParaRPr lang="ru-RU" sz="1100" dirty="0">
                        <a:effectLst/>
                        <a:latin typeface="Calibri" panose="020F0502020204030204" pitchFamily="34" charset="0"/>
                        <a:cs typeface="Times New Roman" panose="02020603050405020304" pitchFamily="18" charset="0"/>
                      </a:endParaRPr>
                    </a:p>
                  </a:txBody>
                  <a:tcPr marL="68580" marR="68580" marT="0" marB="0"/>
                </a:tc>
              </a:tr>
              <a:tr h="137160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54</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kk-KZ" sz="1100">
                          <a:effectLst/>
                          <a:latin typeface="Times New Roman" panose="02020603050405020304" pitchFamily="18" charset="0"/>
                          <a:cs typeface="Times New Roman" panose="02020603050405020304" pitchFamily="18" charset="0"/>
                        </a:rPr>
                        <a:t>Қабылдау науқанын ұйымдастыруда жаңа технологияларды енгізу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rabicParenR"/>
                      </a:pPr>
                      <a:r>
                        <a:rPr lang="kk-KZ" sz="1100">
                          <a:effectLst/>
                          <a:latin typeface="Times New Roman" panose="02020603050405020304" pitchFamily="18" charset="0"/>
                          <a:ea typeface="Calibri" panose="020F0502020204030204" pitchFamily="34" charset="0"/>
                          <a:cs typeface="Times New Roman" panose="02020603050405020304" pitchFamily="18" charset="0"/>
                        </a:rPr>
                        <a:t>Виртуалды АТС call-center жұмысы;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kk-KZ" sz="1100">
                          <a:effectLst/>
                          <a:latin typeface="Times New Roman" panose="02020603050405020304" pitchFamily="18" charset="0"/>
                          <a:ea typeface="Calibri" panose="020F0502020204030204" pitchFamily="34" charset="0"/>
                          <a:cs typeface="Times New Roman" panose="02020603050405020304" pitchFamily="18" charset="0"/>
                        </a:rPr>
                        <a:t>Шығармашылық емтиханға QR код арқылы тіркелу;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kk-KZ" sz="1100">
                          <a:effectLst/>
                          <a:latin typeface="Times New Roman" panose="02020603050405020304" pitchFamily="18" charset="0"/>
                          <a:ea typeface="Calibri" panose="020F0502020204030204" pitchFamily="34" charset="0"/>
                          <a:cs typeface="Times New Roman" panose="02020603050405020304" pitchFamily="18" charset="0"/>
                        </a:rPr>
                        <a:t>«Педагогикалық ғалымдар» БББ арнай емтиханға  QR код арқылы тіркелу;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kk-KZ" sz="1100">
                          <a:effectLst/>
                          <a:latin typeface="Times New Roman" panose="02020603050405020304" pitchFamily="18" charset="0"/>
                          <a:ea typeface="Calibri" panose="020F0502020204030204" pitchFamily="34" charset="0"/>
                          <a:cs typeface="Times New Roman" panose="02020603050405020304" pitchFamily="18" charset="0"/>
                        </a:rPr>
                        <a:t>QR код арқылы «Электронды кезек» бағдарламасы;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Оқуға түсушілермен білім беру қызметін көрсетуге арналған келісім шартты «Платонус» АЖ арқылы шығару.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2023-2024</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оқу жылы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Шілде айы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Мырзабай А.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Еділбаев Н.Б.</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rabicParenR"/>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Виртуалды қабылдау комиссиясы;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Шығармашылық және арнайы емтихандарға QR код арқылы тіркелу;</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емтихан нәтижелерін цифрландыру;</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QR код арқылы «Электронды кезек» бағдарламасы;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Түсушілермен білім беру қызметін көрсетуге арналған келісім шартты</a:t>
                      </a: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0"/>
                        </a:spcAft>
                        <a:buFont typeface="+mj-lt"/>
                        <a:buNone/>
                      </a:pP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Платонус» АЖ арқылы ЭЦҚ арқылы шығару; </a:t>
                      </a: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Whatsapp </a:t>
                      </a: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business платформасында ата-аналар мен оқушыларға арналған call-center жұмыстары </a:t>
                      </a: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жүргізілді. </a:t>
                      </a:r>
                      <a:r>
                        <a:rPr lang="kk-KZ" sz="1100"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(жүзеге </a:t>
                      </a:r>
                      <a:r>
                        <a:rPr lang="kk-KZ" sz="11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асырылған жұмыстар)</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37160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55</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Білім беру процесін ақпараттық технологиялық қамтамасыз ету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2023-2024 оқу жылы жоспарында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Интерактивті тақта 18-дана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Телевизор </a:t>
                      </a:r>
                      <a:r>
                        <a:rPr lang="kk-KZ" sz="1100" dirty="0" smtClean="0">
                          <a:effectLst/>
                          <a:latin typeface="Times New Roman" panose="02020603050405020304" pitchFamily="18" charset="0"/>
                          <a:cs typeface="Times New Roman" panose="02020603050405020304" pitchFamily="18" charset="0"/>
                        </a:rPr>
                        <a:t>15-дана; Компьютер</a:t>
                      </a:r>
                      <a:r>
                        <a:rPr lang="ru-RU" sz="1100" dirty="0" smtClean="0">
                          <a:effectLst/>
                          <a:latin typeface="Times New Roman" panose="02020603050405020304" pitchFamily="18" charset="0"/>
                          <a:cs typeface="Times New Roman" panose="02020603050405020304" pitchFamily="18" charset="0"/>
                        </a:rPr>
                        <a:t> </a:t>
                      </a:r>
                      <a:r>
                        <a:rPr lang="ru-RU" sz="1100" dirty="0">
                          <a:effectLst/>
                          <a:latin typeface="Times New Roman" panose="02020603050405020304" pitchFamily="18" charset="0"/>
                          <a:cs typeface="Times New Roman" panose="02020603050405020304" pitchFamily="18" charset="0"/>
                        </a:rPr>
                        <a:t>42-дана</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Моноблок </a:t>
                      </a:r>
                      <a:r>
                        <a:rPr lang="kk-KZ" sz="1100" dirty="0" smtClean="0">
                          <a:effectLst/>
                          <a:latin typeface="Times New Roman" panose="02020603050405020304" pitchFamily="18" charset="0"/>
                          <a:cs typeface="Times New Roman" panose="02020603050405020304" pitchFamily="18" charset="0"/>
                        </a:rPr>
                        <a:t>49-дана;</a:t>
                      </a:r>
                      <a:r>
                        <a:rPr lang="kk-KZ" sz="1100" baseline="0" dirty="0" smtClean="0">
                          <a:effectLst/>
                          <a:latin typeface="Times New Roman" panose="02020603050405020304" pitchFamily="18" charset="0"/>
                          <a:cs typeface="Times New Roman" panose="02020603050405020304" pitchFamily="18" charset="0"/>
                        </a:rPr>
                        <a:t> </a:t>
                      </a:r>
                      <a:r>
                        <a:rPr lang="kk-KZ" sz="1100" dirty="0" smtClean="0">
                          <a:effectLst/>
                          <a:latin typeface="Times New Roman" panose="02020603050405020304" pitchFamily="18" charset="0"/>
                          <a:cs typeface="Times New Roman" panose="02020603050405020304" pitchFamily="18" charset="0"/>
                        </a:rPr>
                        <a:t>Ноутбук </a:t>
                      </a:r>
                      <a:r>
                        <a:rPr lang="kk-KZ" sz="1100" dirty="0">
                          <a:effectLst/>
                          <a:latin typeface="Times New Roman" panose="02020603050405020304" pitchFamily="18" charset="0"/>
                          <a:cs typeface="Times New Roman" panose="02020603050405020304" pitchFamily="18" charset="0"/>
                        </a:rPr>
                        <a:t>20-дана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en-US" sz="1100" dirty="0">
                          <a:effectLst/>
                          <a:latin typeface="Times New Roman" panose="02020603050405020304" pitchFamily="18" charset="0"/>
                          <a:cs typeface="Times New Roman" panose="02020603050405020304" pitchFamily="18" charset="0"/>
                        </a:rPr>
                        <a:t>Wi</a:t>
                      </a:r>
                      <a:r>
                        <a:rPr lang="ru-RU" sz="1100" dirty="0">
                          <a:effectLst/>
                          <a:latin typeface="Times New Roman" panose="02020603050405020304" pitchFamily="18" charset="0"/>
                          <a:cs typeface="Times New Roman" panose="02020603050405020304" pitchFamily="18" charset="0"/>
                        </a:rPr>
                        <a:t>-</a:t>
                      </a:r>
                      <a:r>
                        <a:rPr lang="en-US" sz="1100" dirty="0">
                          <a:effectLst/>
                          <a:latin typeface="Times New Roman" panose="02020603050405020304" pitchFamily="18" charset="0"/>
                          <a:cs typeface="Times New Roman" panose="02020603050405020304" pitchFamily="18" charset="0"/>
                        </a:rPr>
                        <a:t>Fi</a:t>
                      </a:r>
                      <a:r>
                        <a:rPr lang="ru-RU" sz="1100" dirty="0">
                          <a:effectLst/>
                          <a:latin typeface="Times New Roman" panose="02020603050405020304" pitchFamily="18" charset="0"/>
                          <a:cs typeface="Times New Roman" panose="02020603050405020304" pitchFamily="18" charset="0"/>
                        </a:rPr>
                        <a:t> </a:t>
                      </a:r>
                      <a:r>
                        <a:rPr lang="ru-RU" sz="1100" dirty="0" err="1">
                          <a:effectLst/>
                          <a:latin typeface="Times New Roman" panose="02020603050405020304" pitchFamily="18" charset="0"/>
                          <a:cs typeface="Times New Roman" panose="02020603050405020304" pitchFamily="18" charset="0"/>
                        </a:rPr>
                        <a:t>тарату</a:t>
                      </a:r>
                      <a:r>
                        <a:rPr lang="ru-RU" sz="1100" dirty="0">
                          <a:effectLst/>
                          <a:latin typeface="Times New Roman" panose="02020603050405020304" pitchFamily="18" charset="0"/>
                          <a:cs typeface="Times New Roman" panose="02020603050405020304" pitchFamily="18" charset="0"/>
                        </a:rPr>
                        <a:t> </a:t>
                      </a:r>
                      <a:r>
                        <a:rPr lang="kk-KZ" sz="1100" dirty="0">
                          <a:effectLst/>
                          <a:latin typeface="Times New Roman" panose="02020603050405020304" pitchFamily="18" charset="0"/>
                          <a:cs typeface="Times New Roman" panose="02020603050405020304" pitchFamily="18" charset="0"/>
                        </a:rPr>
                        <a:t>нүктелері 20-дана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Турникет </a:t>
                      </a:r>
                      <a:r>
                        <a:rPr lang="kk-KZ" sz="1100" dirty="0" smtClean="0">
                          <a:effectLst/>
                          <a:latin typeface="Times New Roman" panose="02020603050405020304" pitchFamily="18" charset="0"/>
                          <a:cs typeface="Times New Roman" panose="02020603050405020304" pitchFamily="18" charset="0"/>
                        </a:rPr>
                        <a:t>5-ғимаратқа; Бейне </a:t>
                      </a:r>
                      <a:r>
                        <a:rPr lang="kk-KZ" sz="1100" dirty="0">
                          <a:effectLst/>
                          <a:latin typeface="Times New Roman" panose="02020603050405020304" pitchFamily="18" charset="0"/>
                          <a:cs typeface="Times New Roman" panose="02020603050405020304" pitchFamily="18" charset="0"/>
                        </a:rPr>
                        <a:t>бақылау камералары 210-шт</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Сервер СХД 1-дана алу.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көлемінде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Тұрсекеев Б.М.</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Нурмаганбетов Н.</a:t>
                      </a:r>
                      <a:r>
                        <a:rPr lang="kk-KZ" sz="1100">
                          <a:solidFill>
                            <a:srgbClr val="000000"/>
                          </a:solidFill>
                          <a:effectLst/>
                          <a:latin typeface="Times New Roman" panose="02020603050405020304" pitchFamily="18" charset="0"/>
                          <a:cs typeface="Times New Roman" panose="02020603050405020304" pitchFamily="18" charset="0"/>
                        </a:rPr>
                        <a:t> Ш.</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Сервер СХД алу 2025 жылға жоспарлануда, қалғаны толық қамтылды.</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solidFill>
                            <a:srgbClr val="0000FF"/>
                          </a:solidFill>
                          <a:effectLst/>
                          <a:latin typeface="Times New Roman" panose="02020603050405020304" pitchFamily="18" charset="0"/>
                          <a:cs typeface="Times New Roman" panose="02020603050405020304" pitchFamily="18" charset="0"/>
                        </a:rPr>
                        <a:t>(Ресми құжаттармен рәсімделген)</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2747426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597401"/>
          </a:xfrm>
        </p:spPr>
        <p:txBody>
          <a:bodyPr>
            <a:normAutofit/>
          </a:bodyPr>
          <a:lstStyle/>
          <a:p>
            <a:pPr algn="ctr"/>
            <a:r>
              <a:rPr lang="kk-KZ" sz="2000" b="1" dirty="0">
                <a:latin typeface="Arial" panose="020B0604020202020204" pitchFamily="34" charset="0"/>
                <a:cs typeface="Arial" panose="020B0604020202020204" pitchFamily="34" charset="0"/>
              </a:rPr>
              <a:t>Оқу үдерісін ұйымдастыру</a:t>
            </a:r>
            <a:endParaRPr lang="ru-RU" sz="2000" dirty="0">
              <a:latin typeface="Arial" panose="020B0604020202020204" pitchFamily="34" charset="0"/>
              <a:cs typeface="Arial" panose="020B0604020202020204" pitchFamily="34" charset="0"/>
            </a:endParaRPr>
          </a:p>
        </p:txBody>
      </p:sp>
      <p:graphicFrame>
        <p:nvGraphicFramePr>
          <p:cNvPr id="5" name="Объект 4"/>
          <p:cNvGraphicFramePr>
            <a:graphicFrameLocks noGrp="1"/>
          </p:cNvGraphicFramePr>
          <p:nvPr>
            <p:ph idx="1"/>
            <p:extLst>
              <p:ext uri="{D42A27DB-BD31-4B8C-83A1-F6EECF244321}">
                <p14:modId xmlns="" xmlns:p14="http://schemas.microsoft.com/office/powerpoint/2010/main" val="4045322607"/>
              </p:ext>
            </p:extLst>
          </p:nvPr>
        </p:nvGraphicFramePr>
        <p:xfrm>
          <a:off x="838200" y="448056"/>
          <a:ext cx="11049000" cy="6315576"/>
        </p:xfrm>
        <a:graphic>
          <a:graphicData uri="http://schemas.openxmlformats.org/drawingml/2006/table">
            <a:tbl>
              <a:tblPr firstRow="1" bandRow="1">
                <a:tableStyleId>{5C22544A-7EE6-4342-B048-85BDC9FD1C3A}</a:tableStyleId>
              </a:tblPr>
              <a:tblGrid>
                <a:gridCol w="585740"/>
                <a:gridCol w="1915497"/>
                <a:gridCol w="3023263"/>
                <a:gridCol w="1012024"/>
                <a:gridCol w="1402743"/>
                <a:gridCol w="3109733"/>
              </a:tblGrid>
              <a:tr h="419766">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1049416">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1</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Білім беру процесінің мазмұны, ұйымдастырылуы және сапасын арттыру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Білім беру процесінің мазмұнын ұйымдастыру барысында  білім беруді дамыту, білім беру сапасын арттыру және білім алушылардың ынталандыру бойынша жұмыс жасау.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 бойы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Бұхарбаева А.Ж.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Орындалуда </a:t>
                      </a:r>
                      <a:endParaRPr lang="ru-RU" sz="1100" dirty="0">
                        <a:effectLst/>
                        <a:latin typeface="Calibri" panose="020F0502020204030204" pitchFamily="34" charset="0"/>
                        <a:cs typeface="Times New Roman" panose="02020603050405020304" pitchFamily="18" charset="0"/>
                      </a:endParaRPr>
                    </a:p>
                  </a:txBody>
                  <a:tcPr marL="68580" marR="68580" marT="0" marB="0"/>
                </a:tc>
              </a:tr>
              <a:tr h="4846394">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БББ бойынша сұранысқа ие кәсіби дағдыларды алуға бағытталған пәндерді қосу тұрғысынан талдау жүргізу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   Еңбек нарығының қажеттіліктерін ескере отырып кәсіби стандарттарды және өңірлік қажеттілік карталарын, «Жаңа атлас құзыреттерін»   ескере отырып БББ бойынша сұранысқа ие кәсіби дағдыларды алу мақсатында жаңа пәндерді енгізілуін ұйымдастыру.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2024-2025 </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оқу жылы Сәуір-мамыр айлары</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Бұхарбаева А.Ж.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Жұмыс берушілердің сұранысы бойынша «Жаңа атлас құзыреттерін»   ескере отырып:</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Инженерлі-технологиялық институтының </a:t>
                      </a:r>
                      <a:r>
                        <a:rPr lang="kk-KZ" sz="1200" dirty="0">
                          <a:effectLst/>
                          <a:latin typeface="Times New Roman" panose="02020603050405020304" pitchFamily="18" charset="0"/>
                          <a:cs typeface="Times New Roman" panose="02020603050405020304" pitchFamily="18" charset="0"/>
                        </a:rPr>
                        <a:t>Компьютерлік ғылымдар БББ-ның</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6B06149-Ақпараттық жүйелер БББ бойынша енгізілген пәндер:</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1.Основы Unity - AR / VR</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2. Система Talent менеджмента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3. R&amp;D менеджмент и инновация</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4. Проект компьютерных наук</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6B06150-Есептеу техникасы және бағдарламалық қамтамасыз ету БББ бойынша енгізілген пәндер:</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1.Технологии переферийных вычислений</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2.AR/VR/MR технологий</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3.Front – end разработка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6B06352-Ақпараттық қауіпсіздік жүйелері БББ бойынша енгізілген пәндер:</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1.Управление кибербезопасностью SOC-аналитика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2.Квантовая криптография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3.Распределенные системы и технология </a:t>
                      </a:r>
                      <a:r>
                        <a:rPr lang="kk-KZ" sz="1100" dirty="0" smtClean="0">
                          <a:effectLst/>
                          <a:latin typeface="Times New Roman" panose="02020603050405020304" pitchFamily="18" charset="0"/>
                          <a:cs typeface="Times New Roman" panose="02020603050405020304" pitchFamily="18" charset="0"/>
                        </a:rPr>
                        <a:t>блокчейн </a:t>
                      </a:r>
                      <a:r>
                        <a:rPr lang="kk-KZ" sz="1100" dirty="0" smtClean="0">
                          <a:solidFill>
                            <a:srgbClr val="0070C0"/>
                          </a:solidFill>
                          <a:effectLst/>
                          <a:latin typeface="Times New Roman" panose="02020603050405020304" pitchFamily="18" charset="0"/>
                          <a:cs typeface="Times New Roman" panose="02020603050405020304" pitchFamily="18" charset="0"/>
                        </a:rPr>
                        <a:t>(БББ жетекшісімен</a:t>
                      </a:r>
                      <a:r>
                        <a:rPr lang="kk-KZ" sz="1100" baseline="0" dirty="0" smtClean="0">
                          <a:solidFill>
                            <a:srgbClr val="0070C0"/>
                          </a:solidFill>
                          <a:effectLst/>
                          <a:latin typeface="Times New Roman" panose="02020603050405020304" pitchFamily="18" charset="0"/>
                          <a:cs typeface="Times New Roman" panose="02020603050405020304" pitchFamily="18" charset="0"/>
                        </a:rPr>
                        <a:t> расталды</a:t>
                      </a:r>
                      <a:r>
                        <a:rPr lang="kk-KZ" sz="1100" dirty="0" smtClean="0">
                          <a:solidFill>
                            <a:srgbClr val="0070C0"/>
                          </a:solidFill>
                          <a:effectLst/>
                          <a:latin typeface="Times New Roman" panose="02020603050405020304" pitchFamily="18" charset="0"/>
                          <a:cs typeface="Times New Roman" panose="02020603050405020304" pitchFamily="18" charset="0"/>
                        </a:rPr>
                        <a:t>)</a:t>
                      </a:r>
                      <a:endParaRPr lang="ru-RU" sz="1100" dirty="0">
                        <a:solidFill>
                          <a:srgbClr val="0070C0"/>
                        </a:solidFill>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511565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7080" y="0"/>
            <a:ext cx="10515600" cy="488315"/>
          </a:xfrm>
        </p:spPr>
        <p:txBody>
          <a:bodyPr>
            <a:normAutofit/>
          </a:bodyPr>
          <a:lstStyle/>
          <a:p>
            <a:pPr algn="ctr"/>
            <a:r>
              <a:rPr lang="kk-KZ" sz="2400" b="1" dirty="0">
                <a:latin typeface="Arial" panose="020B0604020202020204" pitchFamily="34" charset="0"/>
                <a:cs typeface="Arial" panose="020B0604020202020204" pitchFamily="34" charset="0"/>
              </a:rPr>
              <a:t>Медициналық қызмет көрсетуді ұйымдастыру</a:t>
            </a:r>
            <a:endParaRPr lang="ru-RU" sz="2400"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502410262"/>
              </p:ext>
            </p:extLst>
          </p:nvPr>
        </p:nvGraphicFramePr>
        <p:xfrm>
          <a:off x="0" y="488950"/>
          <a:ext cx="12192000" cy="6169152"/>
        </p:xfrm>
        <a:graphic>
          <a:graphicData uri="http://schemas.openxmlformats.org/drawingml/2006/table">
            <a:tbl>
              <a:tblPr firstRow="1" bandRow="1">
                <a:tableStyleId>{5C22544A-7EE6-4342-B048-85BDC9FD1C3A}</a:tableStyleId>
              </a:tblPr>
              <a:tblGrid>
                <a:gridCol w="477520"/>
                <a:gridCol w="2783840"/>
                <a:gridCol w="2834640"/>
                <a:gridCol w="1188720"/>
                <a:gridCol w="1371600"/>
                <a:gridCol w="3535680"/>
              </a:tblGrid>
              <a:tr h="37084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56</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Білім алушыларға медициналық қолжетімді қызметтер, өтініш беру мерзімдері мен рәсімдері туралы қажетті ақпаратты ала алатын ыңғайлы және ақпараттық онлайн-платформаларды әзірлеу және енгізу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Медициналық пункт туралы қажетті ақпаратты Университеттің ресми сайтына енгізу;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Келісім шарт жасалған жеке клиникалар туралы ақпарат енгізу.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 Қараша айы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Утегенов Г.К.</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Жүзеге асырылуда</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"Alexey Sultan-Akhmet" медициналық орталығымен</a:t>
                      </a:r>
                      <a:r>
                        <a:rPr lang="kk-KZ" sz="1100">
                          <a:effectLst/>
                          <a:latin typeface="Calibri" panose="020F0502020204030204" pitchFamily="34" charset="0"/>
                          <a:cs typeface="Times New Roman" panose="02020603050405020304" pitchFamily="18" charset="0"/>
                        </a:rPr>
                        <a:t> </a:t>
                      </a:r>
                      <a:r>
                        <a:rPr lang="kk-KZ" sz="1100">
                          <a:effectLst/>
                          <a:latin typeface="Times New Roman" panose="02020603050405020304" pitchFamily="18" charset="0"/>
                          <a:cs typeface="Times New Roman" panose="02020603050405020304" pitchFamily="18" charset="0"/>
                        </a:rPr>
                        <a:t>меморандум</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solidFill>
                            <a:srgbClr val="0000FF"/>
                          </a:solidFill>
                          <a:effectLst/>
                          <a:latin typeface="Times New Roman" panose="02020603050405020304" pitchFamily="18" charset="0"/>
                          <a:cs typeface="Times New Roman" panose="02020603050405020304" pitchFamily="18" charset="0"/>
                        </a:rPr>
                        <a:t>Ресми құжаттармен рәсімделген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solidFill>
                            <a:srgbClr val="0000FF"/>
                          </a:solidFill>
                          <a:effectLst/>
                          <a:latin typeface="Times New Roman" panose="02020603050405020304" pitchFamily="18" charset="0"/>
                          <a:cs typeface="Times New Roman" panose="02020603050405020304" pitchFamily="18" charset="0"/>
                        </a:rPr>
                        <a:t>(меморандум)</a:t>
                      </a:r>
                      <a:endParaRPr lang="ru-RU" sz="110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57</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Медициналық пункттің қызметтерін ілгерілету үшін ақпараттық науқандар мен іс-шараларды ұйымдастыру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ea typeface="Times New Roman" panose="02020603050405020304" pitchFamily="18" charset="0"/>
                          <a:cs typeface="Times New Roman" panose="02020603050405020304" pitchFamily="18" charset="0"/>
                        </a:rPr>
                        <a:t>Сонымен қатар, мединицалық пункттің қызметкерлерімен бірлесіп білім алушылармен түсіндірме жұмыстарын өткізу;</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оқу жылы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Қазан айы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Утегенов Г.К.</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ЖИТС-ке және жұқпалы ауруларға қарсы профилактикалық кездесулер. Қызылша, қышыма ауруларына  қарсы түсініктеме жұмыстарын өткізу</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2"/>
                        </a:rPr>
                        <a:t>https://www.facebook.com/share/p/1E4M7dFY3d/</a:t>
                      </a: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3"/>
                        </a:rPr>
                        <a:t>https://korkyt.edu.kz/article/1605</a:t>
                      </a: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u="sng">
                          <a:solidFill>
                            <a:srgbClr val="0000FF"/>
                          </a:solidFill>
                          <a:effectLst/>
                          <a:latin typeface="Times New Roman" panose="02020603050405020304" pitchFamily="18" charset="0"/>
                          <a:cs typeface="Times New Roman" panose="02020603050405020304" pitchFamily="18" charset="0"/>
                          <a:hlinkClick r:id="rId4"/>
                        </a:rPr>
                        <a:t>https://korkyt.edu.kz/article/1673</a:t>
                      </a:r>
                      <a:endParaRPr lang="ru-RU" sz="110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58</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Медициналық пункттің қызмет көрсету тиімділігін арттыру үшін консультациялар мен қызметтер жүйесін енгізу</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ea typeface="Times New Roman" panose="02020603050405020304" pitchFamily="18" charset="0"/>
                          <a:cs typeface="Times New Roman" panose="02020603050405020304" pitchFamily="18" charset="0"/>
                        </a:rPr>
                        <a:t>Тиімділікті арттыру мақсатында психологиялық қолдау орталығымен бірге консультациялар өткізу.</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оқу жылы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Қазан,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ақпан айлары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Иманалиева К.Е.</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Психологиялық қолдау орталығы, мед. Орталық Облыстық жастар психикалық орталықпен бірлесіп университеттің білім алушыларына 1 желтоқсан күні Дүниежүзілік ЖИТС-пен күреске байланысты профилактикалық кездесулер ұйымдастырылды.</a:t>
                      </a:r>
                      <a:r>
                        <a:rPr lang="kk-KZ" sz="1100">
                          <a:effectLst/>
                          <a:latin typeface="Calibri" panose="020F0502020204030204" pitchFamily="34" charset="0"/>
                          <a:cs typeface="Times New Roman" panose="02020603050405020304" pitchFamily="18" charset="0"/>
                        </a:rPr>
                        <a:t> </a:t>
                      </a:r>
                      <a:r>
                        <a:rPr lang="kk-KZ" sz="1100" u="sng">
                          <a:solidFill>
                            <a:srgbClr val="0000FF"/>
                          </a:solidFill>
                          <a:effectLst/>
                          <a:latin typeface="Calibri" panose="020F0502020204030204" pitchFamily="34" charset="0"/>
                          <a:cs typeface="Times New Roman" panose="02020603050405020304" pitchFamily="18" charset="0"/>
                          <a:hlinkClick r:id="rId3"/>
                        </a:rPr>
                        <a:t>https://korkyt.edu.kz/article/1605</a:t>
                      </a:r>
                      <a:r>
                        <a:rPr lang="kk-KZ" sz="1100">
                          <a:effectLst/>
                          <a:latin typeface="Calibri" panose="020F0502020204030204" pitchFamily="34"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59</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Студенттер соңғы ақпаратты біліп, студенттерге сапалы кеңес бере алатындай етіп, медициналық пункттің базасы мен процедураларын үнемі жаңартып отыру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Медициналық пункттерді материалдық-техникалық жабдықтау, университет қызметкерлерінің лицензия алуы бойынша жұмыстар жүргізу.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 бойы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Утегенов Г.К.</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Медициналық орталыққа лицензия 2024 жылдың сәуір айында алынды. Қызметкерлермен қамтылды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solidFill>
                            <a:srgbClr val="0000FF"/>
                          </a:solidFill>
                          <a:effectLst/>
                          <a:latin typeface="Times New Roman" panose="02020603050405020304" pitchFamily="18" charset="0"/>
                          <a:cs typeface="Times New Roman" panose="02020603050405020304" pitchFamily="18" charset="0"/>
                        </a:rPr>
                        <a:t>Ресми құжаттармен рәсімделген </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solidFill>
                            <a:srgbClr val="0000FF"/>
                          </a:solidFill>
                          <a:effectLst/>
                          <a:latin typeface="Times New Roman" panose="02020603050405020304" pitchFamily="18" charset="0"/>
                          <a:cs typeface="Times New Roman" panose="02020603050405020304" pitchFamily="18" charset="0"/>
                        </a:rPr>
                        <a:t>(бұйрық, лицензия)</a:t>
                      </a:r>
                      <a:endParaRPr lang="ru-RU" sz="110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60</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Медициналық пункт бойынша қажеттіліктерді анықтау үшін сауалнама арқылы студенттермен үнемі кері байланыс орнату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Медициналық пункт бойынша қажеттіліктерді анықтау мақсатында 2024-2025 оқу жылында стратегиялық жоспарлау және сапаны қамтамасыз ету басқармасымен сауалнама жүргізу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2024-2025 </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оқу жылы </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қараша айы</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Базартай Ж.Н.</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Махамбетова М.А.</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Медициналық пункт бойынша қажеттіліктерді анықтау үшін студеннтер арасында сауалнама 2024-2025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оқу жылы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қараша айында  жүргізіліп, сауалнама нәтижелері бойынша түзету және ескерту әрекеттерінің</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 жоспары дайындалды. </a:t>
                      </a:r>
                      <a:r>
                        <a:rPr lang="kk-KZ" sz="1100" u="sng" dirty="0">
                          <a:solidFill>
                            <a:srgbClr val="0000FF"/>
                          </a:solidFill>
                          <a:effectLst/>
                          <a:latin typeface="Times New Roman" panose="02020603050405020304" pitchFamily="18" charset="0"/>
                          <a:cs typeface="Times New Roman" panose="02020603050405020304" pitchFamily="18" charset="0"/>
                          <a:hlinkClick r:id="rId5"/>
                        </a:rPr>
                        <a:t>https://docs.google.com/forms/d/1Kfo1mJkToleIFLq7sajzogsg103StnfgFPqwPy1Yek4/edit</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2923044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588578037"/>
              </p:ext>
            </p:extLst>
          </p:nvPr>
        </p:nvGraphicFramePr>
        <p:xfrm>
          <a:off x="838200" y="438150"/>
          <a:ext cx="10515600" cy="6361938"/>
        </p:xfrm>
        <a:graphic>
          <a:graphicData uri="http://schemas.openxmlformats.org/drawingml/2006/table">
            <a:tbl>
              <a:tblPr firstRow="1" bandRow="1">
                <a:tableStyleId>{5C22544A-7EE6-4342-B048-85BDC9FD1C3A}</a:tableStyleId>
              </a:tblPr>
              <a:tblGrid>
                <a:gridCol w="515112"/>
                <a:gridCol w="1837944"/>
                <a:gridCol w="2904744"/>
                <a:gridCol w="1210056"/>
                <a:gridCol w="1417320"/>
                <a:gridCol w="2630424"/>
              </a:tblGrid>
              <a:tr h="37084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Бейіндік пәндерге басымырақ сағат бөлу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Жұмыс берушілердің сұранысына сәйкес БББ-на жаңа бейіндік пәндер енгізілу жұмыстары жүргізіліп, БББ жаңарту жұмыстарын жүргізу;</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Өндіріс мамандарын білім беру процесіне тарту және  қатысуын кеңейту.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2024-2025</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оқу жылы</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Мамыр айы</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Бұхарбаева А.Ж.</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БББ –ын жаңарту барысында университет бойынша 158 жұмыс берушілермен бірлесіп жұмыс жасалуда және бейіндік пәндерді  көбейту жұмыстары жоспарлануда.</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Өндіріс мамандарын білім беру процесіне тарту және қатыстыру жұмыстары жүргізілуде</a:t>
                      </a:r>
                      <a:r>
                        <a:rPr lang="kk-KZ" sz="1100" dirty="0" smtClean="0">
                          <a:effectLst/>
                          <a:latin typeface="Times New Roman" panose="02020603050405020304" pitchFamily="18" charset="0"/>
                          <a:cs typeface="Times New Roman" panose="02020603050405020304" pitchFamily="18" charset="0"/>
                        </a:rPr>
                        <a:t>.</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4</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Өндіріс мамандарын білім беру процесіне тарту</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Университетте 2021-2022 оқу жылынан бастап «Дуалдық оқыту элементтерін  тәжірибеге бағыттау, білімге енгізу» пилоттық жобасын жүзеге асыруды жалғастыру;</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Өндіріс мамандарын білім беру процесіне тарту және  қатысуын кеңейту</a:t>
                      </a:r>
                      <a:r>
                        <a:rPr lang="kk-KZ" sz="1100" dirty="0" smtClean="0">
                          <a:effectLst/>
                          <a:latin typeface="Times New Roman" panose="02020603050405020304" pitchFamily="18" charset="0"/>
                          <a:cs typeface="Times New Roman" panose="02020603050405020304" pitchFamily="18" charset="0"/>
                        </a:rPr>
                        <a:t>.</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 бойы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Бұхарбаева А.Ж.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Оқу жылы басында дуальді оқыту мен өндіріс мамандарын дәріс оқуға тарту бойынша жоспарланып, жоспар бойынша жұмыстар жүргізілуде.</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Университет бойынша 19 дуалды оқытушы және 26 практик мамандар дәріс жүргізуде</a:t>
                      </a:r>
                      <a:r>
                        <a:rPr lang="kk-KZ" sz="1100" dirty="0" smtClean="0">
                          <a:effectLst/>
                          <a:latin typeface="Times New Roman" panose="02020603050405020304" pitchFamily="18" charset="0"/>
                          <a:cs typeface="Times New Roman" panose="02020603050405020304" pitchFamily="18" charset="0"/>
                        </a:rPr>
                        <a:t>.</a:t>
                      </a:r>
                    </a:p>
                    <a:p>
                      <a:pPr algn="just">
                        <a:lnSpc>
                          <a:spcPct val="115000"/>
                        </a:lnSpc>
                        <a:spcAft>
                          <a:spcPts val="0"/>
                        </a:spcAft>
                      </a:pPr>
                      <a:r>
                        <a:rPr lang="kk-KZ" sz="1100" dirty="0" smtClean="0">
                          <a:solidFill>
                            <a:srgbClr val="0070C0"/>
                          </a:solidFill>
                          <a:effectLst/>
                          <a:latin typeface="Times New Roman" panose="02020603050405020304" pitchFamily="18" charset="0"/>
                          <a:cs typeface="Times New Roman" panose="02020603050405020304" pitchFamily="18" charset="0"/>
                        </a:rPr>
                        <a:t>(ресми құжаттармен</a:t>
                      </a:r>
                      <a:r>
                        <a:rPr lang="kk-KZ" sz="1100" baseline="0" dirty="0" smtClean="0">
                          <a:solidFill>
                            <a:srgbClr val="0070C0"/>
                          </a:solidFill>
                          <a:effectLst/>
                          <a:latin typeface="Times New Roman" panose="02020603050405020304" pitchFamily="18" charset="0"/>
                          <a:cs typeface="Times New Roman" panose="02020603050405020304" pitchFamily="18" charset="0"/>
                        </a:rPr>
                        <a:t> рәсімделген</a:t>
                      </a:r>
                      <a:r>
                        <a:rPr lang="kk-KZ" sz="1100" dirty="0" smtClean="0">
                          <a:solidFill>
                            <a:srgbClr val="0070C0"/>
                          </a:solidFill>
                          <a:effectLst/>
                          <a:latin typeface="Times New Roman" panose="02020603050405020304" pitchFamily="18" charset="0"/>
                          <a:cs typeface="Times New Roman" panose="02020603050405020304" pitchFamily="18" charset="0"/>
                        </a:rPr>
                        <a:t>)</a:t>
                      </a:r>
                      <a:endParaRPr lang="ru-RU" sz="1100" dirty="0">
                        <a:solidFill>
                          <a:srgbClr val="0070C0"/>
                        </a:solidFill>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5</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Оқытушылардың өз жұмысына қызығушылығын арттыру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Оқытушылардың өз жұмысына қызығушылығын арттыру үшін   өз тарапынан шығармашылық ізденістермен жұмыс жасау, біліктілік арттыру, семинарларға қатысу.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 бойы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Бұхарбаева А.Ж.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Орындалуда</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6</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Білім алушылардың тілдік дайындығын күшейту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Білім берудің заманауи талаптарына сәйкес білім алушылардың тілдік дайындығын  көтеруді  және күшейтуді  ұйымдастыру.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Жыл бойы</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Бұхарбаева А.Ж.</a:t>
                      </a:r>
                      <a:r>
                        <a:rPr lang="kk-KZ" sz="1100" dirty="0">
                          <a:effectLst/>
                          <a:highlight>
                            <a:srgbClr val="FFFF00"/>
                          </a:highligh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Орындалуда</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7</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Қазіргі заманғы өзгерістерді ескере отырып, оқу материалдарын жаңарту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БББ бойынша  кадрлар даярлауды жоғары дәрежеде  жүзеге асыру мақсатында  заманауи оқу-құрал жабдықтарымен қамтамасыз ету және  материалдық-техникалық базасын жақсартуға жұмыс жасау.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 бойы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Бұхарбаева А.Ж.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Орындалуда</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3914454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1181979396"/>
              </p:ext>
            </p:extLst>
          </p:nvPr>
        </p:nvGraphicFramePr>
        <p:xfrm>
          <a:off x="201168" y="0"/>
          <a:ext cx="11603736" cy="6169152"/>
        </p:xfrm>
        <a:graphic>
          <a:graphicData uri="http://schemas.openxmlformats.org/drawingml/2006/table">
            <a:tbl>
              <a:tblPr firstRow="1" bandRow="1">
                <a:tableStyleId>{5C22544A-7EE6-4342-B048-85BDC9FD1C3A}</a:tableStyleId>
              </a:tblPr>
              <a:tblGrid>
                <a:gridCol w="356521"/>
                <a:gridCol w="2209755"/>
                <a:gridCol w="3235592"/>
                <a:gridCol w="871121"/>
                <a:gridCol w="1634614"/>
                <a:gridCol w="3296133"/>
              </a:tblGrid>
              <a:tr h="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400507">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8</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Әр білім алушының таңдауына сай жеке оқу жоспарларын дайындау, практикалық сабақтарға таңдау мүмкіндігін беру, қызығушылық тудырмайтын пәндерді жою</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Жұмыс оқу жоспарына сәйкес әр білім алушының пәндерді таңдауына сай жеке оқу жоспарларын дайындау, практикалық сабақтарға таңдауына  кеңес беру жұмыстарын ұйымдастыру.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2024-2025</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оқу жылы</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Тамыз айы</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Бұхарбаева А.Ж.</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БББ жетекшілері</a:t>
                      </a:r>
                      <a:r>
                        <a:rPr lang="kk-KZ" sz="1100" dirty="0">
                          <a:effectLst/>
                          <a:highlight>
                            <a:srgbClr val="FFFF00"/>
                          </a:highligh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Орындалуда</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400507">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9</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Университетте  оқылатын теориялық курстар мен өндіріс қажеттіліктерінің байланысын арттыру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БББ бойынша мекемелер, өндіріс орындары мен кәсіпорындары арасында шарттар жасау  мүмкіндігін  қарастырып, байланыс жұмыстарын арттыру және  теориялық курстар  ұйымдастыру.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 бойы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Бұхарбаева А.Ж.</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Орындалуда</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400507">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10</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lvl="0" indent="0">
                        <a:lnSpc>
                          <a:spcPct val="115000"/>
                        </a:lnSpc>
                        <a:spcAft>
                          <a:spcPts val="0"/>
                        </a:spcAft>
                        <a:buFont typeface="Stencil" panose="040409050D0802020404" pitchFamily="82" charset="0"/>
                        <a:buNone/>
                      </a:pPr>
                      <a:r>
                        <a:rPr lang="kk-KZ" sz="1100" dirty="0" smtClean="0">
                          <a:effectLst/>
                          <a:latin typeface="Times New Roman" panose="02020603050405020304" pitchFamily="18" charset="0"/>
                          <a:ea typeface="Times New Roman" panose="02020603050405020304" pitchFamily="18" charset="0"/>
                          <a:cs typeface="Times New Roman" panose="02020603050405020304" pitchFamily="18" charset="0"/>
                        </a:rPr>
                        <a:t>Түлектерді </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жұмысқа орналастыру үшін мансап орталықтарымен өзара әрекеттесуді қамтамсыз ету</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Stencil" panose="040409050D0802020404" pitchFamily="82" charset="0"/>
                        <a:buChar char="-"/>
                      </a:pP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16.05.2024 ж. университет бітіруші түлектері «ЖЕТІСТІКТЕР АЛАҢЫ» бос жұмыс орындары және дайын өнімдер жәрмеңкесіне қатыстырылуын жалғастыру;</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06.06.2024 ж. «Mansap Navigator 1.0» түлектерге арналған бос жұмыс орындары жәрмеңкесі ҚР Мемлекеттік қызмет істері агенттігінің Қызылорда облысы бойынша департаменті және Қызылорда облысының жұмыспен қамтуды үйлестіру және әлеуметтік бағдарламалар басқармасымен бірлесіп ұйымдастырылатын жұмыстарды жалғастыру;</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сала мамандарының бітіруші түлектерге мемлекеттік бағдарламалар және жобалар бойынша кеңестер  жүргізуін қамтамасыз ету.</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Жыл бойы</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Жарылгапова Д. М.</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solidFill>
                            <a:srgbClr val="000000"/>
                          </a:solidFill>
                          <a:effectLst/>
                          <a:latin typeface="Times New Roman" panose="02020603050405020304" pitchFamily="18" charset="0"/>
                          <a:cs typeface="Times New Roman" panose="02020603050405020304" pitchFamily="18" charset="0"/>
                        </a:rPr>
                        <a:t>Мырзабай А.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lvl="0" indent="0" algn="just">
                        <a:lnSpc>
                          <a:spcPct val="115000"/>
                        </a:lnSpc>
                        <a:spcAft>
                          <a:spcPts val="0"/>
                        </a:spcAft>
                        <a:buFont typeface="Symbol" panose="05050102010706020507" pitchFamily="18" charset="2"/>
                        <a:buNone/>
                      </a:pP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Университет </a:t>
                      </a: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бітіруші түлектері «ЖЕТІСТІКТЕР АЛАҢЫ» бос жұмыс орындары және дайын өнімдер жәрмеңкесіне қатыстырылды; </a:t>
                      </a:r>
                      <a:r>
                        <a:rPr lang="kk-KZ" sz="11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https://www.facebook.com/share/v/12GJWvz6KDp/?mibextid=wwXIfr</a:t>
                      </a: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0"/>
                        </a:spcAft>
                        <a:buFont typeface="Symbol" panose="05050102010706020507" pitchFamily="18" charset="2"/>
                        <a:buNone/>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«Mansap Navigator 1.0» түлектерге арналған бос жұмыс орындары жәрмеңкесі ҚР Мемлекеттік қызмет істері агенттігінің Қызылорда облысы бойынша департаменті және Қызылорда облысының жұмыспен қамтуды үйлестіру және әлеуметтік бағдарламалар басқармасымен бірлесіп ұйымдастырылды, жәрмеңкеге 28 жұмыс беруші мекеме мен компания қатысып, 90 бос жұмыс орнын ұсынды, сонымен қатар сала мамандары бітіруші түлектерге мемлекеттік бағдарламалар және жобалар бойынша кеңестер  жүргізді; </a:t>
                      </a:r>
                      <a:r>
                        <a:rPr lang="kk-KZ" sz="11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https://www.facebook.com/share/18MuP4by4s/?mibextid=wwXIfr</a:t>
                      </a: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1100" u="sng"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a:t>
                      </a:r>
                      <a:r>
                        <a:rPr lang="kk-KZ" sz="11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4"/>
                        </a:rPr>
                        <a:t>://www.facebook.com/share/1ArV7gXEdq/?mibextid=wwXIfr</a:t>
                      </a: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1176724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2159291143"/>
              </p:ext>
            </p:extLst>
          </p:nvPr>
        </p:nvGraphicFramePr>
        <p:xfrm>
          <a:off x="91440" y="265113"/>
          <a:ext cx="12033504" cy="6554724"/>
        </p:xfrm>
        <a:graphic>
          <a:graphicData uri="http://schemas.openxmlformats.org/drawingml/2006/table">
            <a:tbl>
              <a:tblPr firstRow="1" bandRow="1">
                <a:tableStyleId>{5C22544A-7EE6-4342-B048-85BDC9FD1C3A}</a:tableStyleId>
              </a:tblPr>
              <a:tblGrid>
                <a:gridCol w="475488"/>
                <a:gridCol w="2075688"/>
                <a:gridCol w="3145536"/>
                <a:gridCol w="868680"/>
                <a:gridCol w="1380744"/>
                <a:gridCol w="4087368"/>
              </a:tblGrid>
              <a:tr h="37084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10</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lvl="0" indent="0">
                        <a:lnSpc>
                          <a:spcPct val="115000"/>
                        </a:lnSpc>
                        <a:spcAft>
                          <a:spcPts val="0"/>
                        </a:spcAft>
                        <a:buFont typeface="Stencil" panose="040409050D0802020404" pitchFamily="82" charset="0"/>
                        <a:buNone/>
                      </a:pPr>
                      <a:r>
                        <a:rPr lang="kk-KZ" sz="1100" dirty="0" smtClean="0">
                          <a:effectLst/>
                          <a:latin typeface="Times New Roman" panose="02020603050405020304" pitchFamily="18" charset="0"/>
                          <a:ea typeface="Times New Roman" panose="02020603050405020304" pitchFamily="18" charset="0"/>
                          <a:cs typeface="Times New Roman" panose="02020603050405020304" pitchFamily="18" charset="0"/>
                        </a:rPr>
                        <a:t>Түлектерді </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жұмысқа орналастыру үшін мансап орталықтарымен өзара әрекеттесуді қамтамсыз ету</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16.05.2024 ж. университет бітіруші түлектері «ЖЕТІСТІКТЕР АЛАҢЫ» бос жұмыс орындары және дайын өнімдер жәрмеңкесіне қатыстырылуын жалғастыру;</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06.06.2024 ж. «Mansap Navigator 1.0» түлектерге арналған бос жұмыс орындары жәрмеңкесі ҚР Мемлекеттік қызмет істері агенттігінің Қызылорда облысы бойынша департаменті және Қызылорда облысының жұмыспен қамтуды үйлестіру және әлеуметтік бағдарламалар басқармасымен бірлесіп ұйымдастырылатын жұмыстарды жалғастыру;</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сала мамандарының бітіруші түлектерге мемлекеттік бағдарламалар және жобалар бойынша кеңестер  жүргізуін қамтамасыз ету.</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Жыл бойы</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Жарылгапова Д. М.</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solidFill>
                            <a:srgbClr val="000000"/>
                          </a:solidFill>
                          <a:effectLst/>
                          <a:latin typeface="Times New Roman" panose="02020603050405020304" pitchFamily="18" charset="0"/>
                          <a:cs typeface="Times New Roman" panose="02020603050405020304" pitchFamily="18" charset="0"/>
                        </a:rPr>
                        <a:t>Мырзабай А.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lvl="0" indent="0" algn="just">
                        <a:lnSpc>
                          <a:spcPct val="115000"/>
                        </a:lnSpc>
                        <a:spcAft>
                          <a:spcPts val="0"/>
                        </a:spcAft>
                        <a:buFont typeface="Symbol" panose="05050102010706020507" pitchFamily="18" charset="2"/>
                        <a:buNone/>
                      </a:pP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Қорқыт </a:t>
                      </a: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Ата атындағы Қызылорда университетін ауыл квотасы және мемлекеттік білім беру тапсырысы негізінде бітіруші курс білім алушыларына «Қаржы орталығының жетекші маманы Ақзира Серікқалиқызы  ҚР «Білім туралы» Заңы негізінде жас мамандарға міндетті 3 жыл жұмыс өтілімі бойынша ақпараттық-түсіндіру жұмыстарын </a:t>
                      </a: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жүргізді;</a:t>
                      </a:r>
                      <a:r>
                        <a:rPr lang="kk-KZ" sz="1100" u="sng"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a:t>
                      </a:r>
                      <a:r>
                        <a:rPr lang="kk-KZ" sz="11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://www.facebook.com/share/14LJD99BBi/?mibextid=wwXIfr</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0"/>
                        </a:spcAft>
                        <a:buFont typeface="Symbol" panose="05050102010706020507" pitchFamily="18" charset="2"/>
                        <a:buNone/>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Қорқыт ата атындағы Қызылорда университетінің бітіруші түлектеріне Ab-initio ұшқыштарды даярлау бағдарламаны насихаттау аясында «Air Astana» әуекомпаниясының ұшқышы Жандос Құспан және HR өкілі Феруза Махаметова кәсіптік бағдар беру жұмыстарын </a:t>
                      </a: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жүргізді;</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0"/>
                        </a:spcAft>
                        <a:buFont typeface="Symbol" panose="05050102010706020507" pitchFamily="18" charset="2"/>
                        <a:buNone/>
                      </a:pPr>
                      <a:r>
                        <a:rPr lang="kk-KZ" sz="1100" u="sng"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https://www.facebook.com/share/1CSjPNBgz3/?mibextid=wwXIfr</a:t>
                      </a: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0"/>
                        </a:spcAft>
                        <a:buFont typeface="Symbol" panose="05050102010706020507" pitchFamily="18" charset="2"/>
                        <a:buNone/>
                      </a:pPr>
                      <a:r>
                        <a:rPr lang="kk-KZ" sz="1100" dirty="0" smtClean="0">
                          <a:solidFill>
                            <a:srgbClr val="050505"/>
                          </a:solidFill>
                          <a:effectLst/>
                          <a:latin typeface="Times New Roman" panose="02020603050405020304" pitchFamily="18" charset="0"/>
                          <a:ea typeface="Calibri" panose="020F0502020204030204" pitchFamily="34" charset="0"/>
                          <a:cs typeface="Times New Roman" panose="02020603050405020304" pitchFamily="18" charset="0"/>
                        </a:rPr>
                        <a:t>«</a:t>
                      </a:r>
                      <a:r>
                        <a:rPr lang="kk-KZ" sz="1100" dirty="0">
                          <a:solidFill>
                            <a:srgbClr val="050505"/>
                          </a:solidFill>
                          <a:effectLst/>
                          <a:latin typeface="Times New Roman" panose="02020603050405020304" pitchFamily="18" charset="0"/>
                          <a:ea typeface="Calibri" panose="020F0502020204030204" pitchFamily="34" charset="0"/>
                          <a:cs typeface="Times New Roman" panose="02020603050405020304" pitchFamily="18" charset="0"/>
                        </a:rPr>
                        <a:t>Компьютерлік ғылымдар» білім беру бағдарламасында «Career week» атты жұмыс берушілермен кедесу аясында «Кәсібіңізде жетістікке қалай жетуге болады?» тақырыбында жұмыс берушілермен кездесу ұйымдастырылды;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0"/>
                        </a:spcAft>
                        <a:buFont typeface="Symbol" panose="05050102010706020507" pitchFamily="18" charset="2"/>
                        <a:buNone/>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«Қызылорда облысы бойынша құрылыс саласындағы өзекті мәселелер» тақырыбындағы «Монтаж СК строй» ЖШС директоры Төребаев Мұхит Мұратбекұлы «Сәулет және құрылыс өндірісі» БББ бітіруші түлектеріне қонақ дәрісін </a:t>
                      </a:r>
                      <a:r>
                        <a:rPr lang="kk-KZ" sz="1100" dirty="0" smtClean="0">
                          <a:effectLst/>
                          <a:latin typeface="Times New Roman" panose="02020603050405020304" pitchFamily="18" charset="0"/>
                          <a:ea typeface="Calibri" panose="020F0502020204030204" pitchFamily="34" charset="0"/>
                          <a:cs typeface="Times New Roman" panose="02020603050405020304" pitchFamily="18" charset="0"/>
                        </a:rPr>
                        <a:t>өткізді;</a:t>
                      </a:r>
                    </a:p>
                    <a:p>
                      <a:pPr marL="0" lvl="0" indent="0" algn="just">
                        <a:lnSpc>
                          <a:spcPct val="115000"/>
                        </a:lnSpc>
                        <a:spcAft>
                          <a:spcPts val="0"/>
                        </a:spcAft>
                        <a:buFont typeface="Symbol" panose="05050102010706020507" pitchFamily="18" charset="2"/>
                        <a:buNone/>
                      </a:pPr>
                      <a:r>
                        <a:rPr lang="kk-KZ" sz="1100" u="sng"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https://www.facebook.com/share/1FsSiAhRMG/?mibextid=wwXIfr</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0"/>
                        </a:spcAft>
                        <a:buFont typeface="Symbol" panose="05050102010706020507" pitchFamily="18" charset="2"/>
                        <a:buNone/>
                      </a:pPr>
                      <a:r>
                        <a:rPr lang="kk-KZ" sz="1100" dirty="0" smtClean="0">
                          <a:solidFill>
                            <a:srgbClr val="050505"/>
                          </a:solidFill>
                          <a:effectLst/>
                          <a:latin typeface="Times New Roman" panose="02020603050405020304" pitchFamily="18" charset="0"/>
                          <a:ea typeface="Times New Roman" panose="02020603050405020304" pitchFamily="18" charset="0"/>
                          <a:cs typeface="Times New Roman" panose="02020603050405020304" pitchFamily="18" charset="0"/>
                        </a:rPr>
                        <a:t>“ЭкоПроектСервис</a:t>
                      </a:r>
                      <a:r>
                        <a:rPr lang="kk-KZ" sz="1100" dirty="0">
                          <a:solidFill>
                            <a:srgbClr val="050505"/>
                          </a:solidFill>
                          <a:effectLst/>
                          <a:latin typeface="Times New Roman" panose="02020603050405020304" pitchFamily="18" charset="0"/>
                          <a:ea typeface="Times New Roman" panose="02020603050405020304" pitchFamily="18" charset="0"/>
                          <a:cs typeface="Times New Roman" panose="02020603050405020304" pitchFamily="18" charset="0"/>
                        </a:rPr>
                        <a:t>” ЖШС инженер-экологы Л.Жалғасбекқызы мекеменің жұмыс барысымен таныстырып, бітіруші түлектермен кездесу </a:t>
                      </a:r>
                      <a:r>
                        <a:rPr lang="kk-KZ" sz="1100" dirty="0" smtClean="0">
                          <a:solidFill>
                            <a:srgbClr val="050505"/>
                          </a:solidFill>
                          <a:effectLst/>
                          <a:latin typeface="Times New Roman" panose="02020603050405020304" pitchFamily="18" charset="0"/>
                          <a:ea typeface="Times New Roman" panose="02020603050405020304" pitchFamily="18" charset="0"/>
                          <a:cs typeface="Times New Roman" panose="02020603050405020304" pitchFamily="18" charset="0"/>
                        </a:rPr>
                        <a:t>өткізді;</a:t>
                      </a:r>
                    </a:p>
                    <a:p>
                      <a:pPr marL="0" lvl="0" indent="0" algn="just">
                        <a:lnSpc>
                          <a:spcPct val="115000"/>
                        </a:lnSpc>
                        <a:spcAft>
                          <a:spcPts val="0"/>
                        </a:spcAft>
                        <a:buFont typeface="Symbol" panose="05050102010706020507" pitchFamily="18" charset="2"/>
                        <a:buNone/>
                      </a:pPr>
                      <a:r>
                        <a:rPr lang="kk-KZ" sz="1100" u="sng"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a:t>
                      </a:r>
                      <a:r>
                        <a:rPr lang="kk-KZ" sz="11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4"/>
                        </a:rPr>
                        <a:t>://www.facebook.com/share/1FsSiAhRMG/?mibextid=wwXIfr</a:t>
                      </a: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11</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marL="0" lvl="0" indent="0">
                        <a:lnSpc>
                          <a:spcPct val="115000"/>
                        </a:lnSpc>
                        <a:spcAft>
                          <a:spcPts val="0"/>
                        </a:spcAft>
                        <a:buFont typeface="Stencil" panose="040409050D0802020404" pitchFamily="82" charset="0"/>
                        <a:buNone/>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Аймақтағы бос жұмыс орындары туралы ашық қол жетімді мәліметтер базасын құру</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Бітіруші түлектерді ақпараттандыру мақсатында университет сайтына, «Mansap &amp; Job Korkyt» телеграм каналы және фейсбук пен инстаграм парақшаларына бос жұмыс орындары туралы  тұрақты  түрде ақпараттар салу.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Жыл бойы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Жарылгапова Д. М.</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solidFill>
                            <a:srgbClr val="000000"/>
                          </a:solidFill>
                          <a:effectLst/>
                          <a:latin typeface="Times New Roman" panose="02020603050405020304" pitchFamily="18" charset="0"/>
                          <a:cs typeface="Times New Roman" panose="02020603050405020304" pitchFamily="18" charset="0"/>
                        </a:rPr>
                        <a:t>Мырзабай А.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Әлеуметтік желілерде «Mansap &amp; Job Korkyt» телеграм каналы және фейсбук пен инстаграм парақшаларында тұрақты түрде </a:t>
                      </a:r>
                      <a:r>
                        <a:rPr lang="kk-KZ" sz="1100" dirty="0" smtClean="0">
                          <a:effectLst/>
                          <a:latin typeface="Times New Roman" panose="02020603050405020304" pitchFamily="18" charset="0"/>
                          <a:cs typeface="Times New Roman" panose="02020603050405020304" pitchFamily="18" charset="0"/>
                        </a:rPr>
                        <a:t>жариялануда </a:t>
                      </a:r>
                      <a:r>
                        <a:rPr lang="kk-KZ" sz="1100" dirty="0" smtClean="0">
                          <a:solidFill>
                            <a:srgbClr val="0000FF"/>
                          </a:solidFill>
                          <a:effectLst/>
                          <a:latin typeface="Times New Roman" panose="02020603050405020304" pitchFamily="18" charset="0"/>
                          <a:cs typeface="Times New Roman" panose="02020603050405020304" pitchFamily="18" charset="0"/>
                        </a:rPr>
                        <a:t>@</a:t>
                      </a:r>
                      <a:r>
                        <a:rPr lang="kk-KZ" sz="1100" dirty="0">
                          <a:solidFill>
                            <a:srgbClr val="0000FF"/>
                          </a:solidFill>
                          <a:effectLst/>
                          <a:latin typeface="Times New Roman" panose="02020603050405020304" pitchFamily="18" charset="0"/>
                          <a:cs typeface="Times New Roman" panose="02020603050405020304" pitchFamily="18" charset="0"/>
                        </a:rPr>
                        <a:t>mansap_job_korkyt </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1833223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737937"/>
          </a:xfrm>
        </p:spPr>
        <p:txBody>
          <a:bodyPr>
            <a:normAutofit/>
          </a:bodyPr>
          <a:lstStyle/>
          <a:p>
            <a:pPr algn="ctr"/>
            <a:r>
              <a:rPr lang="kk-KZ" sz="2400" b="1" dirty="0">
                <a:latin typeface="Arial" panose="020B0604020202020204" pitchFamily="34" charset="0"/>
                <a:cs typeface="Arial" panose="020B0604020202020204" pitchFamily="34" charset="0"/>
              </a:rPr>
              <a:t>Сыбайлас жемқорлық тәуекелдерінің алдын-алу</a:t>
            </a:r>
            <a:endParaRPr lang="ru-RU" sz="2400"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796630438"/>
              </p:ext>
            </p:extLst>
          </p:nvPr>
        </p:nvGraphicFramePr>
        <p:xfrm>
          <a:off x="0" y="737936"/>
          <a:ext cx="12192000" cy="5783580"/>
        </p:xfrm>
        <a:graphic>
          <a:graphicData uri="http://schemas.openxmlformats.org/drawingml/2006/table">
            <a:tbl>
              <a:tblPr firstRow="1" bandRow="1">
                <a:tableStyleId>{5C22544A-7EE6-4342-B048-85BDC9FD1C3A}</a:tableStyleId>
              </a:tblPr>
              <a:tblGrid>
                <a:gridCol w="539496"/>
                <a:gridCol w="2505456"/>
                <a:gridCol w="2404872"/>
                <a:gridCol w="1344168"/>
                <a:gridCol w="1581912"/>
                <a:gridCol w="3816096"/>
              </a:tblGrid>
              <a:tr h="331912">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680007">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12</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Білім алушылардың адалдық индексін арттыру мақсатында корпоративтік мәдениетті қалыптастыру жөніндегі іс-шараларды күшейту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Барлық институттарда сыбайлас жемқорлықтың алдын  алу мақсатында «Адалдық сағатын» ұйымдастыру.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2024-2025</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оқу жылы </a:t>
                      </a:r>
                      <a:r>
                        <a:rPr lang="kk-KZ" sz="1100" dirty="0" smtClean="0">
                          <a:effectLst/>
                          <a:latin typeface="Times New Roman" panose="02020603050405020304" pitchFamily="18" charset="0"/>
                          <a:cs typeface="Times New Roman" panose="02020603050405020304" pitchFamily="18" charset="0"/>
                        </a:rPr>
                        <a:t>Қазан </a:t>
                      </a:r>
                      <a:r>
                        <a:rPr lang="kk-KZ" sz="1100" dirty="0">
                          <a:effectLst/>
                          <a:latin typeface="Times New Roman" panose="02020603050405020304" pitchFamily="18" charset="0"/>
                          <a:cs typeface="Times New Roman" panose="02020603050405020304" pitchFamily="18" charset="0"/>
                        </a:rPr>
                        <a:t>айы</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Жаппасбаев А.Б.</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Орындалуда.</a:t>
                      </a:r>
                      <a:br>
                        <a:rPr lang="kk-KZ" sz="1100">
                          <a:effectLst/>
                          <a:latin typeface="Times New Roman" panose="02020603050405020304" pitchFamily="18" charset="0"/>
                          <a:cs typeface="Times New Roman" panose="02020603050405020304" pitchFamily="18" charset="0"/>
                        </a:rPr>
                      </a:br>
                      <a:r>
                        <a:rPr lang="kk-KZ" sz="1100">
                          <a:effectLst/>
                          <a:latin typeface="Times New Roman" panose="02020603050405020304" pitchFamily="18" charset="0"/>
                          <a:cs typeface="Times New Roman" panose="02020603050405020304" pitchFamily="18" charset="0"/>
                        </a:rPr>
                        <a:t>2024-2025 оқу жылының қысқы сынақ-емтихан кезені алдында барлық институтта білім алушылармен кездесу өтті. </a:t>
                      </a:r>
                      <a:br>
                        <a:rPr lang="kk-KZ" sz="1100">
                          <a:effectLst/>
                          <a:latin typeface="Times New Roman" panose="02020603050405020304" pitchFamily="18" charset="0"/>
                          <a:cs typeface="Times New Roman" panose="02020603050405020304" pitchFamily="18" charset="0"/>
                        </a:rPr>
                      </a:br>
                      <a:r>
                        <a:rPr lang="kk-KZ" sz="1100">
                          <a:effectLst/>
                          <a:latin typeface="Times New Roman" panose="02020603050405020304" pitchFamily="18" charset="0"/>
                          <a:cs typeface="Times New Roman" panose="02020603050405020304" pitchFamily="18" charset="0"/>
                        </a:rPr>
                        <a:t>Жыл көлемінде атқарылады.</a:t>
                      </a:r>
                      <a:endParaRPr lang="ru-RU" sz="1100">
                        <a:effectLst/>
                        <a:latin typeface="Calibri" panose="020F0502020204030204" pitchFamily="34" charset="0"/>
                        <a:cs typeface="Times New Roman" panose="02020603050405020304" pitchFamily="18" charset="0"/>
                      </a:endParaRPr>
                    </a:p>
                  </a:txBody>
                  <a:tcPr marL="68580" marR="68580" marT="0" marB="0"/>
                </a:tc>
              </a:tr>
              <a:tr h="680007">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13</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Білім алушыларға  қатысты оқытушылардың адалдығын арттыру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БББ ПОҚ-мен сыбайлас жемқорлыққа төзбеушілік Университетте қабылданған «Академиялық адалдық саясатың» қатаң ұстану аясында кездесулер ұйымдастыру.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 Қазан,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қаңтар айлары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Жаппасбаев А. Б.</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ПОҚ құраммен кестеге сай  кездесулер ұйымдастырылды</a:t>
                      </a:r>
                      <a:endParaRPr lang="ru-RU" sz="1100">
                        <a:effectLst/>
                        <a:latin typeface="Calibri" panose="020F0502020204030204" pitchFamily="34" charset="0"/>
                        <a:cs typeface="Times New Roman" panose="02020603050405020304" pitchFamily="18" charset="0"/>
                      </a:endParaRPr>
                    </a:p>
                  </a:txBody>
                  <a:tcPr marL="68580" marR="68580" marT="0" marB="0"/>
                </a:tc>
              </a:tr>
              <a:tr h="680007">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14</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 1 курс білім алушыларын Университет Жарғысымен, Ішкі ережелермен және Жоғары оқу орны  студентінің Ар-намыс кодексімен таныстыру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Университетте қабылданған ішкі нормативті актілерімен таныстыру мақсатында шолу дәрістерін өткізу.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 Қыркүйек айы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Жаппасбаев А. Б.</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Орындалуда.</a:t>
                      </a:r>
                      <a:br>
                        <a:rPr lang="kk-KZ" sz="1100" dirty="0">
                          <a:effectLst/>
                          <a:latin typeface="Times New Roman" panose="02020603050405020304" pitchFamily="18" charset="0"/>
                          <a:cs typeface="Times New Roman" panose="02020603050405020304" pitchFamily="18" charset="0"/>
                        </a:rPr>
                      </a:br>
                      <a:r>
                        <a:rPr lang="kk-KZ" sz="1100" dirty="0">
                          <a:effectLst/>
                          <a:latin typeface="Times New Roman" panose="02020603050405020304" pitchFamily="18" charset="0"/>
                          <a:cs typeface="Times New Roman" panose="02020603050405020304" pitchFamily="18" charset="0"/>
                        </a:rPr>
                        <a:t>2024-2025 оқу жылы оқуға қабылданған 1 курс білім алушылармен кездесулер өтті.</a:t>
                      </a:r>
                      <a:endParaRPr lang="ru-RU" sz="1100" dirty="0">
                        <a:effectLst/>
                        <a:latin typeface="Calibri" panose="020F0502020204030204" pitchFamily="34" charset="0"/>
                        <a:cs typeface="Times New Roman" panose="02020603050405020304" pitchFamily="18" charset="0"/>
                      </a:endParaRPr>
                    </a:p>
                  </a:txBody>
                  <a:tcPr marL="68580" marR="68580" marT="0" marB="0"/>
                </a:tc>
              </a:tr>
              <a:tr h="680007">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15</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Қызметкерлерді, оқытушыларды, студенттерді сыбайлас жемқорлық бойынша хабарламалар беру тәсілдерімен (сенім телефоны, өтініштер мен тілектер үшін сенім жәшігі және Сыбайлас жемқорлыққа қарсы комплаенс – офицер қызметі) ақпараттандыру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Комплаенс қызметі жұмысымен ақпараттандыру жұмыстарын ұйымдастыру.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2024-2025 </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оқу жылы </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Қазан, </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ақпан айлары</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Бимұратқызы Ж.</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Жаппасбаев А. Б.</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Ұйымдастырылды. Университет сайтында Комплаенс қызметінің арнай батырмасы орналастырылды</a:t>
                      </a:r>
                      <a:r>
                        <a:rPr lang="kk-KZ" sz="1100" dirty="0" smtClean="0">
                          <a:effectLst/>
                          <a:latin typeface="Times New Roman" panose="02020603050405020304" pitchFamily="18" charset="0"/>
                          <a:cs typeface="Times New Roman" panose="02020603050405020304" pitchFamily="18" charset="0"/>
                        </a:rPr>
                        <a:t>.</a:t>
                      </a:r>
                    </a:p>
                    <a:p>
                      <a:pPr algn="just">
                        <a:lnSpc>
                          <a:spcPct val="115000"/>
                        </a:lnSpc>
                        <a:spcAft>
                          <a:spcPts val="0"/>
                        </a:spcAft>
                      </a:pPr>
                      <a:r>
                        <a:rPr lang="en-US" sz="1100" dirty="0" smtClean="0">
                          <a:effectLst/>
                          <a:latin typeface="Calibri" panose="020F0502020204030204" pitchFamily="34" charset="0"/>
                          <a:cs typeface="Times New Roman" panose="02020603050405020304" pitchFamily="18" charset="0"/>
                          <a:hlinkClick r:id="rId2"/>
                        </a:rPr>
                        <a:t>https://korkyt.edu.kz/page/154</a:t>
                      </a:r>
                      <a:r>
                        <a:rPr lang="ru-RU" sz="1100" dirty="0" smtClean="0">
                          <a:effectLst/>
                          <a:latin typeface="Calibri" panose="020F0502020204030204" pitchFamily="34"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r h="680007">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16</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«ҚР сыбайлас жемқорлыққа қарсы күрес» Заңының негізгі ережелерін түсіндіру"  бойынша эдвайзерлік сағаттар ұйымдастыру</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«Сыбайлас жемқорлыққа қарсы іс-қимыл туралы» ҚР заңы, ҚР сыбайлас жемқорлыққа қарсы саясатының 2022-2026 жылдарға арналған тұжырымдамасы аясында эдвайзерлік сағаттар ұйымдастыру.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Жыл бойы</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Бимұратқызы Ж.</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Жаппасбаев А. Б.</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Жыл көлемінде орындалуда</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31297189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 xmlns:p14="http://schemas.microsoft.com/office/powerpoint/2010/main" val="2464229916"/>
              </p:ext>
            </p:extLst>
          </p:nvPr>
        </p:nvGraphicFramePr>
        <p:xfrm>
          <a:off x="0" y="-1"/>
          <a:ext cx="12152376" cy="6870413"/>
        </p:xfrm>
        <a:graphic>
          <a:graphicData uri="http://schemas.openxmlformats.org/drawingml/2006/table">
            <a:tbl>
              <a:tblPr firstRow="1" bandRow="1">
                <a:tableStyleId>{5C22544A-7EE6-4342-B048-85BDC9FD1C3A}</a:tableStyleId>
              </a:tblPr>
              <a:tblGrid>
                <a:gridCol w="493776"/>
                <a:gridCol w="3011424"/>
                <a:gridCol w="2447544"/>
                <a:gridCol w="1316736"/>
                <a:gridCol w="1426464"/>
                <a:gridCol w="3456432"/>
              </a:tblGrid>
              <a:tr h="404991">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1659638">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17</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"Сыбайлас жемқорлық - Қазақстан Республикасының ұлттық қауіпсіздігіне қатер" және т.б. тақырыптарда дәрістер өткізуді жүйелі ұйымдастыру үшін лекторлар, ғалымдар мен сарапшылар базасын қалыптастыру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«Сыбайлас жемқорлық - Қазақстан Республикасының ұлттық қауіпсіздігіне қатер» тақырыбы аясында ғалымдар және сарапшылар пулын қалыптастыру.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 Қыркүйек айы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Жаппасбаев А. Б.</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Аталған тақрып аясында  ғалымдар және сарапшылар пулы жасақталды</a:t>
                      </a:r>
                      <a:endParaRPr lang="ru-RU" sz="1100" dirty="0">
                        <a:effectLst/>
                        <a:latin typeface="Calibri" panose="020F0502020204030204" pitchFamily="34" charset="0"/>
                        <a:cs typeface="Times New Roman" panose="02020603050405020304" pitchFamily="18" charset="0"/>
                      </a:endParaRPr>
                    </a:p>
                  </a:txBody>
                  <a:tcPr marL="68580" marR="68580" marT="0" marB="0"/>
                </a:tc>
              </a:tr>
              <a:tr h="1252956">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18</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ҚР Сыбайлас жемқорлыққа қарсы күрес стратегиясын түсіндіру бойынша құқық қорғау органдарының ОПҚ мен студенттердің өкілдерімен кездесулерін қамтамасыз ету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Сыбайлас жемқорлыққа қарсы мәдениет қалыптасытру мақсатында уәкілетті орган басшыларымен кездесу ұйымдастыру.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 Қазан,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ақпан айлары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Жаппасбаев А. Б.</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4 кездесу ұйымдастырылды. </a:t>
                      </a:r>
                      <a:br>
                        <a:rPr lang="kk-KZ" sz="1100" dirty="0">
                          <a:effectLst/>
                          <a:latin typeface="Times New Roman" panose="02020603050405020304" pitchFamily="18" charset="0"/>
                          <a:cs typeface="Times New Roman" panose="02020603050405020304" pitchFamily="18" charset="0"/>
                        </a:rPr>
                      </a:br>
                      <a:r>
                        <a:rPr lang="kk-KZ" sz="1100" dirty="0">
                          <a:effectLst/>
                          <a:latin typeface="Times New Roman" panose="02020603050405020304" pitchFamily="18" charset="0"/>
                          <a:cs typeface="Times New Roman" panose="02020603050405020304" pitchFamily="18" charset="0"/>
                        </a:rPr>
                        <a:t>Уәкілетті органның басшылық құрамы қатысты</a:t>
                      </a:r>
                      <a:r>
                        <a:rPr lang="kk-KZ" sz="1100" dirty="0" smtClean="0">
                          <a:effectLst/>
                          <a:latin typeface="Times New Roman" panose="02020603050405020304" pitchFamily="18" charset="0"/>
                          <a:cs typeface="Times New Roman" panose="02020603050405020304" pitchFamily="18" charset="0"/>
                        </a:rPr>
                        <a:t>. </a:t>
                      </a:r>
                      <a:r>
                        <a:rPr lang="en-US" sz="1100" dirty="0" smtClean="0">
                          <a:effectLst/>
                          <a:latin typeface="Times New Roman" panose="02020603050405020304" pitchFamily="18" charset="0"/>
                          <a:cs typeface="Times New Roman" panose="02020603050405020304" pitchFamily="18" charset="0"/>
                          <a:hlinkClick r:id="rId2"/>
                        </a:rPr>
                        <a:t>https://korkyt.edu.kz/article/1553</a:t>
                      </a:r>
                      <a:r>
                        <a:rPr lang="ru-RU" sz="1100" dirty="0" smtClean="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r h="832645">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19</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Университет оқытушыларын, қызметкерлерін және білім алушыларды  сыбайлас жемқорлыққа қарсы саясатты іске асыру процесінде тарту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Сынақ емтихан уақытында «Қоғамдық комиссия» жұмысын үйлестіру.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 Желтоқсан,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мамыр айлары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Бимұратқызы Ж.</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Жаппасбаев А. Б.</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Орындалуда.</a:t>
                      </a:r>
                      <a:br>
                        <a:rPr lang="kk-KZ" sz="1100" dirty="0">
                          <a:effectLst/>
                          <a:latin typeface="Times New Roman" panose="02020603050405020304" pitchFamily="18" charset="0"/>
                          <a:cs typeface="Times New Roman" panose="02020603050405020304" pitchFamily="18" charset="0"/>
                        </a:rPr>
                      </a:br>
                      <a:r>
                        <a:rPr lang="kk-KZ" sz="1100" dirty="0">
                          <a:effectLst/>
                          <a:latin typeface="Times New Roman" panose="02020603050405020304" pitchFamily="18" charset="0"/>
                          <a:cs typeface="Times New Roman" panose="02020603050405020304" pitchFamily="18" charset="0"/>
                        </a:rPr>
                        <a:t>2024-2025 оқу жылының қысқы сынақ-емтихан кезені алдында Қоғамдық комиссия құрамы қайта жасақталып, барлық 6 институттың ПОҚ құрамы енді</a:t>
                      </a:r>
                      <a:r>
                        <a:rPr lang="kk-KZ" sz="1100" dirty="0" smtClean="0">
                          <a:effectLst/>
                          <a:latin typeface="Times New Roman" panose="02020603050405020304" pitchFamily="18" charset="0"/>
                          <a:cs typeface="Times New Roman" panose="02020603050405020304" pitchFamily="18" charset="0"/>
                        </a:rPr>
                        <a:t>.</a:t>
                      </a:r>
                    </a:p>
                    <a:p>
                      <a:pPr algn="just">
                        <a:lnSpc>
                          <a:spcPct val="115000"/>
                        </a:lnSpc>
                        <a:spcAft>
                          <a:spcPts val="0"/>
                        </a:spcAft>
                      </a:pPr>
                      <a:r>
                        <a:rPr lang="kk-KZ" sz="1100" dirty="0" smtClean="0">
                          <a:solidFill>
                            <a:srgbClr val="0070C0"/>
                          </a:solidFill>
                          <a:effectLst/>
                          <a:latin typeface="Times New Roman" panose="02020603050405020304" pitchFamily="18" charset="0"/>
                          <a:cs typeface="Times New Roman" panose="02020603050405020304" pitchFamily="18" charset="0"/>
                        </a:rPr>
                        <a:t>(ресми құжаттармен</a:t>
                      </a:r>
                      <a:r>
                        <a:rPr lang="kk-KZ" sz="1100" baseline="0" dirty="0" smtClean="0">
                          <a:solidFill>
                            <a:srgbClr val="0070C0"/>
                          </a:solidFill>
                          <a:effectLst/>
                          <a:latin typeface="Times New Roman" panose="02020603050405020304" pitchFamily="18" charset="0"/>
                          <a:cs typeface="Times New Roman" panose="02020603050405020304" pitchFamily="18" charset="0"/>
                        </a:rPr>
                        <a:t> рәсімделген</a:t>
                      </a:r>
                      <a:r>
                        <a:rPr lang="kk-KZ" sz="1100" dirty="0" smtClean="0">
                          <a:solidFill>
                            <a:srgbClr val="0070C0"/>
                          </a:solidFill>
                          <a:effectLst/>
                          <a:latin typeface="Times New Roman" panose="02020603050405020304" pitchFamily="18" charset="0"/>
                          <a:cs typeface="Times New Roman" panose="02020603050405020304" pitchFamily="18" charset="0"/>
                        </a:rPr>
                        <a:t>)</a:t>
                      </a:r>
                      <a:endParaRPr lang="ru-RU" sz="1100" dirty="0">
                        <a:solidFill>
                          <a:srgbClr val="0070C0"/>
                        </a:solidFill>
                        <a:effectLst/>
                        <a:latin typeface="Calibri" panose="020F0502020204030204" pitchFamily="34" charset="0"/>
                        <a:cs typeface="Times New Roman" panose="02020603050405020304" pitchFamily="18" charset="0"/>
                      </a:endParaRPr>
                    </a:p>
                  </a:txBody>
                  <a:tcPr marL="68580" marR="68580" marT="0" marB="0"/>
                </a:tc>
              </a:tr>
              <a:tr h="2588898">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20</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"Сыбайлас жемқорлыққа қарсы насихат және білім беру" және т.б. тақырыптар бойынша дөңгелек үстелдер, пікірталастар өткізу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Институттарда «Парасаттылық», «Адалдық» тақырыптары бойынша іс-шара жоспарын әзірлеу.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2024-2025</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оқу жылы Қыркүйек айы</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Досжанов Б.А.</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Бимұратқызы Ж.</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Жаппасбаев А. Б.</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«Ұлттық тәрбие – Ұлт болашағы» атты кездесу,</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«Сыбайлас жемқорлыққа қарсы Мәдениет: Құндылықтар мен этикалық қағидаттар» тақырыбында Республикалық ғылыми-практикалық конференция,</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«Сыбайлас жемқорлыққа қарсы іс-қимыл – әрбір азаматтың міндеті» тақырыбында сайыс,</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«Жастар сыбайлас жемқорлыққа қарсы» кездесу,</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«Біз сыбайлас жемқорлыққа қарсымыз» тақырыбында сурет салу шығармашылық сайысы 2024-2025 оқу жылының 1 жартыжылдығында ұйымдастырылды</a:t>
                      </a:r>
                      <a:r>
                        <a:rPr lang="kk-KZ" sz="1100" dirty="0" smtClean="0">
                          <a:effectLst/>
                          <a:latin typeface="Times New Roman" panose="02020603050405020304" pitchFamily="18" charset="0"/>
                          <a:cs typeface="Times New Roman" panose="02020603050405020304" pitchFamily="18" charset="0"/>
                        </a:rPr>
                        <a:t>. </a:t>
                      </a:r>
                      <a:r>
                        <a:rPr lang="en-US" sz="1100" dirty="0" smtClean="0">
                          <a:effectLst/>
                          <a:latin typeface="Times New Roman" panose="02020603050405020304" pitchFamily="18" charset="0"/>
                          <a:cs typeface="Times New Roman" panose="02020603050405020304" pitchFamily="18" charset="0"/>
                          <a:hlinkClick r:id="rId3"/>
                        </a:rPr>
                        <a:t>https://korkyt.edu.kz/article/1591</a:t>
                      </a:r>
                      <a:r>
                        <a:rPr lang="ru-RU" sz="1100" dirty="0" smtClean="0">
                          <a:effectLst/>
                          <a:latin typeface="Times New Roman" panose="02020603050405020304" pitchFamily="18" charset="0"/>
                          <a:cs typeface="Times New Roman" panose="02020603050405020304" pitchFamily="18" charset="0"/>
                        </a:rPr>
                        <a:t> </a:t>
                      </a:r>
                      <a:r>
                        <a:rPr lang="en-US" sz="1100" dirty="0" smtClean="0">
                          <a:effectLst/>
                          <a:latin typeface="Times New Roman" panose="02020603050405020304" pitchFamily="18" charset="0"/>
                          <a:cs typeface="Times New Roman" panose="02020603050405020304" pitchFamily="18" charset="0"/>
                          <a:hlinkClick r:id="rId4"/>
                        </a:rPr>
                        <a:t>https://korkyt.edu.kz/article/1569</a:t>
                      </a:r>
                      <a:r>
                        <a:rPr lang="ru-RU" sz="1100" dirty="0" smtClean="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18220288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557784"/>
          </a:xfrm>
        </p:spPr>
        <p:txBody>
          <a:bodyPr>
            <a:normAutofit/>
          </a:bodyPr>
          <a:lstStyle/>
          <a:p>
            <a:pPr algn="ctr"/>
            <a:r>
              <a:rPr lang="kk-KZ" sz="2400" b="1" dirty="0">
                <a:latin typeface="Arial" panose="020B0604020202020204" pitchFamily="34" charset="0"/>
                <a:cs typeface="Arial" panose="020B0604020202020204" pitchFamily="34" charset="0"/>
              </a:rPr>
              <a:t>Кәсіби практикалық дайындықты ұйымдастыру</a:t>
            </a:r>
            <a:endParaRPr lang="ru-RU" sz="2400"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3178767875"/>
              </p:ext>
            </p:extLst>
          </p:nvPr>
        </p:nvGraphicFramePr>
        <p:xfrm>
          <a:off x="0" y="557213"/>
          <a:ext cx="12192000" cy="5976366"/>
        </p:xfrm>
        <a:graphic>
          <a:graphicData uri="http://schemas.openxmlformats.org/drawingml/2006/table">
            <a:tbl>
              <a:tblPr firstRow="1" bandRow="1">
                <a:tableStyleId>{5C22544A-7EE6-4342-B048-85BDC9FD1C3A}</a:tableStyleId>
              </a:tblPr>
              <a:tblGrid>
                <a:gridCol w="365760"/>
                <a:gridCol w="2029968"/>
                <a:gridCol w="4480560"/>
                <a:gridCol w="1143000"/>
                <a:gridCol w="1517904"/>
                <a:gridCol w="2654808"/>
              </a:tblGrid>
              <a:tr h="37084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dirty="0">
                          <a:solidFill>
                            <a:srgbClr val="000000"/>
                          </a:solidFill>
                          <a:effectLst/>
                          <a:latin typeface="Times New Roman" panose="02020603050405020304" pitchFamily="18" charset="0"/>
                          <a:cs typeface="Times New Roman" panose="02020603050405020304" pitchFamily="18" charset="0"/>
                        </a:rPr>
                        <a:t>21</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Кәсіби функцияларды табысты орындау үшін практикалық дағдыларыды арттыру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Кәсіптік практикалардың барлық түрлері бойынша нұсқаулық және қорытынды конференциялардың өткізілуі, күнделіктердің  толтырылуы, оқу үдерісі кестесіне сай студенттердің мекемелердегі іс-тәжірибе жинақтау барысы мен практика жетекшісі ретінде оқытушыларға бөлінген оқу жүктемелерінің орындалуы оқу үдерісін ұйымдастыру және диспетчерлік қызмет басқармасы тарапынан үнемі қадағалауды жалғастыру</a:t>
                      </a:r>
                      <a:r>
                        <a:rPr lang="kk-KZ" sz="1100" dirty="0" smtClean="0">
                          <a:effectLst/>
                          <a:latin typeface="Times New Roman" panose="02020603050405020304" pitchFamily="18" charset="0"/>
                          <a:cs typeface="Times New Roman" panose="02020603050405020304" pitchFamily="18" charset="0"/>
                        </a:rPr>
                        <a:t>.</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оқу жылы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Жарылгапова Д. М.</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БББ жетекшілері</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Практикаға шықпас бұрын нұсқаулық және қорытынды конференциялар міндетті түрде өткізіледі, практикаға  шыққан білім алушыларды жетекшілер тарапынан үнемі қадағаланады.</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(Орындалуы бойынша есеппен және хаттамамен расталған</a:t>
                      </a:r>
                      <a:r>
                        <a:rPr lang="kk-KZ" sz="1100"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solidFill>
                            <a:srgbClr val="000000"/>
                          </a:solidFill>
                          <a:effectLst/>
                          <a:latin typeface="Times New Roman" panose="02020603050405020304" pitchFamily="18" charset="0"/>
                          <a:cs typeface="Times New Roman" panose="02020603050405020304" pitchFamily="18" charset="0"/>
                        </a:rPr>
                        <a:t>22</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Практикадан өту, практикалық сабақтар көлемін кеңейту мүмкіндігін қарастыру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Педагогикалық білім беру бағдарламаларының 2-ші курстары үшін психологиялық-педагогикалық практика үздіксіздігін жалғастыру.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оқу жылы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Жарылгапова Д. М.</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БББ жетекшілері</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ea typeface="Times New Roman" panose="02020603050405020304" pitchFamily="18" charset="0"/>
                          <a:cs typeface="Times New Roman" panose="02020603050405020304" pitchFamily="18" charset="0"/>
                        </a:rPr>
                        <a:t>10 апта көлемінде өтетін үздіксіз педагогикалық-психологиялық практика үнемі жетекші тарапынан қадағаланады.</a:t>
                      </a:r>
                      <a:endParaRPr lang="ru-RU" sz="110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(Әлеуметтік желілерде орналастырылған)</a:t>
                      </a:r>
                      <a:endParaRPr lang="ru-RU" sz="110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pPr>
                      <a:r>
                        <a:rPr lang="kk-KZ" sz="1100">
                          <a:effectLst/>
                          <a:latin typeface="Times New Roman" panose="02020603050405020304" pitchFamily="18" charset="0"/>
                          <a:cs typeface="Times New Roman" panose="02020603050405020304" pitchFamily="18" charset="0"/>
                        </a:rPr>
                        <a:t>23</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Кәсіби іс-тәжірибе орындарын ұсыну және оқудан кейін жұмысқа бөлу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kern="1200">
                          <a:effectLst/>
                          <a:latin typeface="Times New Roman" panose="02020603050405020304" pitchFamily="18" charset="0"/>
                          <a:ea typeface="Times New Roman" panose="02020603050405020304" pitchFamily="18" charset="0"/>
                          <a:cs typeface="Times New Roman" panose="02020603050405020304" pitchFamily="18" charset="0"/>
                        </a:rPr>
                        <a:t>Кәсіптік практиканы өткізу және жұмысқа орналастыру туралы Меморандумға отырған мекемелер санын арттыру, кафедраның өндіріс орындарындағы филиалдарының санын көбейту.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оқу жылы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Досжанов Б.А.</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Жарылгапова Д. М.</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БББ жетекшілері</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Аталған оқу жылы бойыша  6 меморандум, 3 кафедра филиалдарымен келісім-шарт жасалынған.</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(Ресми құжаттармен расталған, келісім шарт және т.б</a:t>
                      </a:r>
                      <a:r>
                        <a:rPr lang="kk-KZ" sz="1100"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spcAft>
                          <a:spcPts val="0"/>
                        </a:spcAft>
                      </a:pPr>
                      <a:r>
                        <a:rPr lang="kk-KZ" sz="1100">
                          <a:effectLst/>
                          <a:latin typeface="Times New Roman" panose="02020603050405020304" pitchFamily="18" charset="0"/>
                          <a:ea typeface="Times New Roman" panose="02020603050405020304" pitchFamily="18" charset="0"/>
                          <a:cs typeface="Times New Roman" panose="02020603050405020304" pitchFamily="18" charset="0"/>
                        </a:rPr>
                        <a:t>24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kk-KZ" sz="1100">
                          <a:effectLst/>
                          <a:latin typeface="Times New Roman" panose="02020603050405020304" pitchFamily="18" charset="0"/>
                          <a:cs typeface="Times New Roman" panose="02020603050405020304" pitchFamily="18" charset="0"/>
                        </a:rPr>
                        <a:t>Университет пен кәсіпорын байланысын нығайту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ea typeface="Times New Roman" panose="02020603050405020304" pitchFamily="18" charset="0"/>
                          <a:cs typeface="Times New Roman" panose="02020603050405020304" pitchFamily="18" charset="0"/>
                        </a:rPr>
                        <a:t>Меморандум жасау нәтижесінде білім алушылардың практика өту базасында жұмысқа орналастыруды жалғастыру.</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оқу жылы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Практика жетекшісі, Институт директорлары,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БББ жетекшілері</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Б</a:t>
                      </a:r>
                      <a:r>
                        <a:rPr lang="kk-KZ" sz="1100">
                          <a:effectLst/>
                          <a:latin typeface="Times New Roman" panose="02020603050405020304" pitchFamily="18" charset="0"/>
                          <a:ea typeface="Times New Roman" panose="02020603050405020304" pitchFamily="18" charset="0"/>
                          <a:cs typeface="Times New Roman" panose="02020603050405020304" pitchFamily="18" charset="0"/>
                        </a:rPr>
                        <a:t>арлық</a:t>
                      </a:r>
                      <a:r>
                        <a:rPr lang="kk-KZ" sz="1100">
                          <a:effectLst/>
                          <a:latin typeface="Times New Roman" panose="02020603050405020304" pitchFamily="18" charset="0"/>
                          <a:cs typeface="Times New Roman" panose="02020603050405020304" pitchFamily="18" charset="0"/>
                        </a:rPr>
                        <a:t> </a:t>
                      </a:r>
                      <a:r>
                        <a:rPr lang="kk-KZ" sz="1100">
                          <a:effectLst/>
                          <a:latin typeface="Times New Roman" panose="02020603050405020304" pitchFamily="18" charset="0"/>
                          <a:ea typeface="Times New Roman" panose="02020603050405020304" pitchFamily="18" charset="0"/>
                          <a:cs typeface="Times New Roman" panose="02020603050405020304" pitchFamily="18" charset="0"/>
                        </a:rPr>
                        <a:t>БББ-ы бойынша аталған жұмыс меморандум аясында жүргізілуде. Бос жұмыс орны болған жағдайда, бітіруші түлектер жұмысқа орналастырылатын болады.</a:t>
                      </a:r>
                      <a:endParaRPr lang="ru-RU" sz="110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spcAft>
                          <a:spcPts val="0"/>
                        </a:spcAft>
                      </a:pPr>
                      <a:r>
                        <a:rPr lang="kk-KZ"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kk-KZ" sz="1100">
                          <a:effectLst/>
                          <a:latin typeface="Times New Roman" panose="02020603050405020304" pitchFamily="18" charset="0"/>
                          <a:cs typeface="Times New Roman" panose="02020603050405020304" pitchFamily="18" charset="0"/>
                        </a:rPr>
                        <a:t>Практикадан өтетін өндіріс орындарының тапшылығын шешу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Практика базаларын жаңарту, кеңейту, Кафедра филиалдарын ашу көшпелі  практикаға шығару, Кафедра филиалдарын ашу жоспары жасалынды. Университеттің лабораториялық базаларын практика базалары ретінде пайдалану.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Практика жетекшісі, Институт директорлары,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БББ жетекшілері</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Биылғы оқу жылында әр БББ кемі        2 мекемемен кәсіби практика өту жөнінде келісім-шарт жасалынды.</a:t>
                      </a:r>
                      <a:r>
                        <a:rPr lang="kk-KZ" sz="1100" dirty="0">
                          <a:effectLst/>
                          <a:latin typeface="Times New Roman" panose="02020603050405020304" pitchFamily="18" charset="0"/>
                          <a:cs typeface="Times New Roman" panose="02020603050405020304" pitchFamily="18" charset="0"/>
                        </a:rPr>
                        <a:t> Б</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арлық</a:t>
                      </a:r>
                      <a:r>
                        <a:rPr lang="kk-KZ" sz="1100" dirty="0">
                          <a:effectLst/>
                          <a:latin typeface="Times New Roman" panose="02020603050405020304" pitchFamily="18" charset="0"/>
                          <a:cs typeface="Times New Roman" panose="02020603050405020304" pitchFamily="18" charset="0"/>
                        </a:rPr>
                        <a:t> </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БББ-ы бойынша практика өтетін өндіріс орындардында ешқандай тапшылық анықтамалған.</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(Ресми құжаттармен расталған, келісім шарт және т.б.)</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2640274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4139903304"/>
              </p:ext>
            </p:extLst>
          </p:nvPr>
        </p:nvGraphicFramePr>
        <p:xfrm>
          <a:off x="0" y="100013"/>
          <a:ext cx="12192000" cy="7133082"/>
        </p:xfrm>
        <a:graphic>
          <a:graphicData uri="http://schemas.openxmlformats.org/drawingml/2006/table">
            <a:tbl>
              <a:tblPr firstRow="1" bandRow="1">
                <a:tableStyleId>{5C22544A-7EE6-4342-B048-85BDC9FD1C3A}</a:tableStyleId>
              </a:tblPr>
              <a:tblGrid>
                <a:gridCol w="621792"/>
                <a:gridCol w="2002536"/>
                <a:gridCol w="3471672"/>
                <a:gridCol w="908304"/>
                <a:gridCol w="1920240"/>
                <a:gridCol w="3267456"/>
              </a:tblGrid>
              <a:tr h="370840">
                <a:tc>
                  <a:txBody>
                    <a:bodyPr/>
                    <a:lstStyle/>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Ұсынымдар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kk-KZ" sz="1100" b="1" dirty="0">
                          <a:effectLst/>
                          <a:latin typeface="Times New Roman" panose="02020603050405020304" pitchFamily="18" charset="0"/>
                          <a:cs typeface="Times New Roman" panose="02020603050405020304" pitchFamily="18" charset="0"/>
                        </a:rPr>
                        <a:t>Ұ</a:t>
                      </a:r>
                      <a:r>
                        <a:rPr lang="ru-RU" sz="1100" b="1" dirty="0" err="1">
                          <a:effectLst/>
                          <a:latin typeface="Times New Roman" panose="02020603050405020304" pitchFamily="18" charset="0"/>
                          <a:cs typeface="Times New Roman" panose="02020603050405020304" pitchFamily="18" charset="0"/>
                        </a:rPr>
                        <a:t>сынымдар</a:t>
                      </a:r>
                      <a:r>
                        <a:rPr lang="kk-KZ" sz="1100" b="1" dirty="0">
                          <a:effectLst/>
                          <a:latin typeface="Times New Roman" panose="02020603050405020304" pitchFamily="18" charset="0"/>
                          <a:cs typeface="Times New Roman" panose="02020603050405020304" pitchFamily="18" charset="0"/>
                        </a:rPr>
                        <a:t>ды</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орындау</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бойынша</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іс</a:t>
                      </a:r>
                      <a:r>
                        <a:rPr lang="ru-RU" sz="1100" b="1" dirty="0">
                          <a:effectLst/>
                          <a:latin typeface="Times New Roman" panose="02020603050405020304" pitchFamily="18" charset="0"/>
                          <a:cs typeface="Times New Roman" panose="02020603050405020304" pitchFamily="18" charset="0"/>
                        </a:rPr>
                        <a:t> </a:t>
                      </a:r>
                      <a:r>
                        <a:rPr lang="ru-RU" sz="1100" b="1" dirty="0" err="1">
                          <a:effectLst/>
                          <a:latin typeface="Times New Roman" panose="02020603050405020304" pitchFamily="18" charset="0"/>
                          <a:cs typeface="Times New Roman" panose="02020603050405020304" pitchFamily="18" charset="0"/>
                        </a:rPr>
                        <a:t>шаралар</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a:t>
                      </a:r>
                      <a:r>
                        <a:rPr lang="kk-KZ" sz="1100" b="1" dirty="0">
                          <a:effectLst/>
                          <a:latin typeface="Times New Roman" panose="02020603050405020304" pitchFamily="18" charset="0"/>
                          <a:cs typeface="Times New Roman" panose="02020603050405020304" pitchFamily="18" charset="0"/>
                        </a:rPr>
                        <a:t>л</a:t>
                      </a:r>
                      <a:r>
                        <a:rPr lang="ru-RU" sz="1100" b="1" dirty="0">
                          <a:effectLst/>
                          <a:latin typeface="Times New Roman" panose="02020603050405020304" pitchFamily="18" charset="0"/>
                          <a:cs typeface="Times New Roman" panose="02020603050405020304" pitchFamily="18" charset="0"/>
                        </a:rPr>
                        <a:t>у  </a:t>
                      </a:r>
                      <a:r>
                        <a:rPr lang="ru-RU" sz="1100" b="1" dirty="0" err="1">
                          <a:effectLst/>
                          <a:latin typeface="Times New Roman" panose="02020603050405020304" pitchFamily="18" charset="0"/>
                          <a:cs typeface="Times New Roman" panose="02020603050405020304" pitchFamily="18" charset="0"/>
                        </a:rPr>
                        <a:t>мерзімі</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indent="-335915" algn="ctr">
                        <a:lnSpc>
                          <a:spcPct val="115000"/>
                        </a:lnSpc>
                      </a:pPr>
                      <a:r>
                        <a:rPr lang="ru-RU" sz="1100" b="1" dirty="0" err="1">
                          <a:effectLst/>
                          <a:latin typeface="Times New Roman" panose="02020603050405020304" pitchFamily="18" charset="0"/>
                          <a:cs typeface="Times New Roman" panose="02020603050405020304" pitchFamily="18" charset="0"/>
                        </a:rPr>
                        <a:t>Жауапты</a:t>
                      </a: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p>
                      <a:pPr algn="ctr">
                        <a:lnSpc>
                          <a:spcPct val="115000"/>
                        </a:lnSpc>
                      </a:pPr>
                      <a:r>
                        <a:rPr lang="ru-RU" sz="1100" b="1"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pPr>
                      <a:r>
                        <a:rPr lang="ru-RU" sz="1100" b="1" dirty="0" err="1">
                          <a:effectLst/>
                          <a:latin typeface="Times New Roman" panose="02020603050405020304" pitchFamily="18" charset="0"/>
                          <a:cs typeface="Times New Roman" panose="02020603050405020304" pitchFamily="18" charset="0"/>
                        </a:rPr>
                        <a:t>Орындал</a:t>
                      </a:r>
                      <a:r>
                        <a:rPr lang="kk-KZ" sz="1100" b="1" dirty="0">
                          <a:effectLst/>
                          <a:latin typeface="Times New Roman" panose="02020603050405020304" pitchFamily="18" charset="0"/>
                          <a:cs typeface="Times New Roman" panose="02020603050405020304" pitchFamily="18" charset="0"/>
                        </a:rPr>
                        <a:t>ғандығы туралы ақпарат</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spcAft>
                          <a:spcPts val="0"/>
                        </a:spcAft>
                      </a:pPr>
                      <a:r>
                        <a:rPr lang="kk-KZ"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26</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100" dirty="0">
                          <a:effectLst/>
                          <a:latin typeface="Times New Roman" panose="02020603050405020304" pitchFamily="18" charset="0"/>
                          <a:cs typeface="Times New Roman" panose="02020603050405020304" pitchFamily="18" charset="0"/>
                        </a:rPr>
                        <a:t>Практика </a:t>
                      </a:r>
                      <a:r>
                        <a:rPr lang="ru-RU" sz="1100" dirty="0" err="1">
                          <a:effectLst/>
                          <a:latin typeface="Times New Roman" panose="02020603050405020304" pitchFamily="18" charset="0"/>
                          <a:cs typeface="Times New Roman" panose="02020603050405020304" pitchFamily="18" charset="0"/>
                        </a:rPr>
                        <a:t>уақытын</a:t>
                      </a:r>
                      <a:r>
                        <a:rPr lang="ru-RU" sz="1100" dirty="0">
                          <a:effectLst/>
                          <a:latin typeface="Times New Roman" panose="02020603050405020304" pitchFamily="18" charset="0"/>
                          <a:cs typeface="Times New Roman" panose="02020603050405020304" pitchFamily="18" charset="0"/>
                        </a:rPr>
                        <a:t>  </a:t>
                      </a:r>
                      <a:r>
                        <a:rPr lang="ru-RU" sz="1100" dirty="0" err="1">
                          <a:effectLst/>
                          <a:latin typeface="Times New Roman" panose="02020603050405020304" pitchFamily="18" charset="0"/>
                          <a:cs typeface="Times New Roman" panose="02020603050405020304" pitchFamily="18" charset="0"/>
                        </a:rPr>
                        <a:t>ұзарту</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Практика үздіксіз 1 курстан 4 курс аралығында жүргізуді жалғастыру</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2024-2025 </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оқу жылы</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Практика жетекшісі, Институт директорлары,</a:t>
                      </a:r>
                      <a:endParaRPr lang="ru-RU" sz="1100" dirty="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dirty="0">
                          <a:effectLst/>
                          <a:latin typeface="Times New Roman" panose="02020603050405020304" pitchFamily="18" charset="0"/>
                          <a:cs typeface="Times New Roman" panose="02020603050405020304" pitchFamily="18" charset="0"/>
                        </a:rPr>
                        <a:t>БББ жетекшілері</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Академиялық саясатта көрсетілген 1 және 2 курс студенттері үшін 10 апта көлемінде үздіксіз оқу және  педагогикалық-психологиялық практикадан, 3-4 курс студенттері үшін диплом алды және өндірістік практикалар қарастылырылған.</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(Оқу үдерісінің кестесіне сәйкес)</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spcAft>
                          <a:spcPts val="0"/>
                        </a:spcAft>
                      </a:pPr>
                      <a:r>
                        <a:rPr lang="kk-KZ"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kk-KZ" sz="1100">
                          <a:effectLst/>
                          <a:latin typeface="Times New Roman" panose="02020603050405020304" pitchFamily="18" charset="0"/>
                          <a:cs typeface="Times New Roman" panose="02020603050405020304" pitchFamily="18" charset="0"/>
                        </a:rPr>
                        <a:t>Студенттерге болашақ жұмыс орнында (егер ондай болса) кәсіби практикадан өтуге еркін мүмкіндік беру, яғни кәсіби практика орнын алдын ала дайындалған тізім бойынша қатаң түрде таңдатқызбай тізілімде жоқ мекемелерге баруға рұқсат ету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a:effectLst/>
                          <a:latin typeface="Times New Roman" panose="02020603050405020304" pitchFamily="18" charset="0"/>
                          <a:cs typeface="Times New Roman" panose="02020603050405020304" pitchFamily="18" charset="0"/>
                        </a:rPr>
                        <a:t>Практика базаларына талдау жасап, білім алушылардың таңдау құқығын құрметтеу.</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 оқу жылы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Практика жетекшісі, Институт директорлары,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БББ жетекшілері</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Білім алушы өзі практикадан өтетін орнын таңдай алады, алдын-ала келісімдер арқылы.</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барлық БББ-ы бойынша білім алушылардың таңдауы бойынша құқық берілген. Тұрғылықты мекен-жайларына, өз қалауларына байланысты практикаға жіберіледі.</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(Кәсіптік практиканы ұйымдастыру ережесіне сәйкес)</a:t>
                      </a:r>
                      <a:endParaRPr lang="ru-RU" sz="1100" dirty="0">
                        <a:effectLst/>
                        <a:latin typeface="Calibri" panose="020F0502020204030204" pitchFamily="34" charset="0"/>
                        <a:cs typeface="Times New Roman" panose="02020603050405020304" pitchFamily="18" charset="0"/>
                      </a:endParaRPr>
                    </a:p>
                  </a:txBody>
                  <a:tcPr marL="68580" marR="68580" marT="0" marB="0"/>
                </a:tc>
              </a:tr>
              <a:tr h="370840">
                <a:tc>
                  <a:txBody>
                    <a:bodyPr/>
                    <a:lstStyle/>
                    <a:p>
                      <a:pPr algn="ctr">
                        <a:lnSpc>
                          <a:spcPct val="115000"/>
                        </a:lnSpc>
                        <a:spcAft>
                          <a:spcPts val="0"/>
                        </a:spcAft>
                      </a:pPr>
                      <a:r>
                        <a:rPr lang="kk-KZ"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kk-KZ" sz="1100">
                          <a:effectLst/>
                          <a:latin typeface="Times New Roman" panose="02020603050405020304" pitchFamily="18" charset="0"/>
                          <a:cs typeface="Times New Roman" panose="02020603050405020304" pitchFamily="18" charset="0"/>
                        </a:rPr>
                        <a:t>Кәсіби практиканы оқу үрдісіне 1 курстан бастап енгізу </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tabLst>
                          <a:tab pos="5490845" algn="l"/>
                        </a:tabLs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Оқу (танысу) практикасы барлық білім беру бағдарламаларының білім алушыларына өткізіледі және 1-ші курста ұйымдастыруды жалғастыру.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tabLst>
                          <a:tab pos="5490845" algn="l"/>
                        </a:tabLs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Өндірістік практика барлық білім беру бағдарламаларында (педагогикалық және тілдік білім беру бағдарламаларынан басқа) білім алушылар үшін жүргізіледі және білім алушыларды 1-ші курстан бастап оқуды аяқтағанға дейін ұйымдастыруды жалғастыру.</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tabLst>
                          <a:tab pos="5490845" algn="l"/>
                        </a:tabLs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Педагогикалық практиканың барлық оқу кезеңінде әр курста жүргізілуін жалғастыру</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tabLst>
                          <a:tab pos="5490845" algn="l"/>
                        </a:tabLs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оқу (танысу) практикасы: оқу жұмыс жоспарының «Пропедевтика» модуліндегі «Мамандыққа кіріспе» пәніне байланыстырылған педагогикалық білім беру бағдарламаларының 1-ші курстары үшін жоспарланған 2 кредит көлеміндегі төрт апталық үздіксіз педагогикалық, оқу практикасын сабақ оқу үдерісімен қатар кадрларды даярлаушы БББ жүргізуді жалғастыру</a:t>
                      </a:r>
                      <a:r>
                        <a:rPr lang="kk-KZ" sz="11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tabLst>
                          <a:tab pos="5490845" algn="l"/>
                        </a:tabLs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2024-2025 </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оқу жылы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Практика жетекшісі, Институт директорлары,</a:t>
                      </a:r>
                      <a:endParaRPr lang="ru-RU" sz="1100">
                        <a:effectLst/>
                        <a:latin typeface="Calibri" panose="020F0502020204030204" pitchFamily="34" charset="0"/>
                        <a:cs typeface="Times New Roman" panose="02020603050405020304" pitchFamily="18" charset="0"/>
                      </a:endParaRPr>
                    </a:p>
                    <a:p>
                      <a:pPr algn="ctr">
                        <a:lnSpc>
                          <a:spcPct val="115000"/>
                        </a:lnSpc>
                        <a:spcAft>
                          <a:spcPts val="0"/>
                        </a:spcAft>
                      </a:pPr>
                      <a:r>
                        <a:rPr lang="kk-KZ" sz="1100">
                          <a:effectLst/>
                          <a:latin typeface="Times New Roman" panose="02020603050405020304" pitchFamily="18" charset="0"/>
                          <a:cs typeface="Times New Roman" panose="02020603050405020304" pitchFamily="18" charset="0"/>
                        </a:rPr>
                        <a:t>БББ жетекшілері</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Үздіксіз оқу практикасы педагогикалық мамандықтар үшін 10 апта көлемінде техникалық мамандықтар үшін 2 апта көлемінде оқу танысу практикалары қарастылырған</a:t>
                      </a:r>
                      <a:endParaRPr lang="ru-RU" sz="1100" dirty="0">
                        <a:effectLst/>
                        <a:latin typeface="Calibri" panose="020F0502020204030204" pitchFamily="34" charset="0"/>
                        <a:cs typeface="Times New Roman" panose="02020603050405020304" pitchFamily="18" charset="0"/>
                      </a:endParaRPr>
                    </a:p>
                    <a:p>
                      <a:pPr algn="just">
                        <a:lnSpc>
                          <a:spcPct val="115000"/>
                        </a:lnSpc>
                        <a:spcAft>
                          <a:spcPts val="0"/>
                        </a:spcAft>
                      </a:pPr>
                      <a:r>
                        <a:rPr lang="kk-KZ" sz="1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(Оқу үдерісінің кестесіне сәйкес)</a:t>
                      </a:r>
                      <a:endParaRPr lang="ru-RU"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241832582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5468</Words>
  <Application>Microsoft Office PowerPoint</Application>
  <PresentationFormat>Произвольный</PresentationFormat>
  <Paragraphs>925</Paragraphs>
  <Slides>20</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20</vt:i4>
      </vt:variant>
    </vt:vector>
  </HeadingPairs>
  <TitlesOfParts>
    <vt:vector size="22" baseType="lpstr">
      <vt:lpstr>Тема Office</vt:lpstr>
      <vt:lpstr>Точечный рисунок</vt:lpstr>
      <vt:lpstr>2023-2024 оқу жылы білім алушылар,  профессор-оқытушылар құрамы мен қызметкерлер арасында жүргізілген сауалнама нәтижелері бойынша түзету және ескерту әрекеттерінің жоспарының орындалуына  мониторинг  </vt:lpstr>
      <vt:lpstr>Оқу үдерісін ұйымдастыру</vt:lpstr>
      <vt:lpstr>Слайд 3</vt:lpstr>
      <vt:lpstr>Слайд 4</vt:lpstr>
      <vt:lpstr>Слайд 5</vt:lpstr>
      <vt:lpstr>Сыбайлас жемқорлық тәуекелдерінің алдын-алу</vt:lpstr>
      <vt:lpstr>Слайд 7</vt:lpstr>
      <vt:lpstr>Кәсіби практикалық дайындықты ұйымдастыру</vt:lpstr>
      <vt:lpstr>Слайд 9</vt:lpstr>
      <vt:lpstr>Материалдық-техникалық базаны жаңарту</vt:lpstr>
      <vt:lpstr>«Материалдық-техникалық базаны жаңарту» бағытында келесі ұсыныстар:</vt:lpstr>
      <vt:lpstr>Қоғамдық тамақтануды ұйымдастыру</vt:lpstr>
      <vt:lpstr>Жатақханаларда тұру жағдайларын жақсарту</vt:lpstr>
      <vt:lpstr>Слайд 14</vt:lpstr>
      <vt:lpstr>Студенттердің жеке тұлғалық қасиеті мен  тәрбиесінің қалыптасуын дамыту</vt:lpstr>
      <vt:lpstr>Слайд 16</vt:lpstr>
      <vt:lpstr>Слайд 17</vt:lpstr>
      <vt:lpstr>Интернет-ресурстардың сапасымен (оның ішінде WiFi аймағын қамту), компьютерлік ресурстарға қолжетімділікті қамтамасыз ету</vt:lpstr>
      <vt:lpstr>Слайд 19</vt:lpstr>
      <vt:lpstr>Медициналық қызмет көрсетуді ұйымдастыру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2023-2024 оқу жылы Қорқыт ата атындағы Қызылорда университетінде білім алушылар,  профессор-оқытушылар құрамы мен қызметкерлер арасында жүргізілген сауалнама нәтижелері бойынша түзету және ескерту әрекеттерінің жоспарының орындалуына  мониторинг</dc:title>
  <dc:creator>Шинар Махамбетова</dc:creator>
  <cp:lastModifiedBy>Maria</cp:lastModifiedBy>
  <cp:revision>33</cp:revision>
  <dcterms:created xsi:type="dcterms:W3CDTF">2025-02-15T13:36:12Z</dcterms:created>
  <dcterms:modified xsi:type="dcterms:W3CDTF">2025-02-24T12:40:09Z</dcterms:modified>
</cp:coreProperties>
</file>